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60" r:id="rId5"/>
    <p:sldId id="264" r:id="rId6"/>
    <p:sldId id="261" r:id="rId7"/>
    <p:sldId id="262" r:id="rId8"/>
    <p:sldId id="268" r:id="rId9"/>
    <p:sldId id="263" r:id="rId10"/>
    <p:sldId id="265"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32" autoAdjust="0"/>
    <p:restoredTop sz="80654" autoAdjust="0"/>
  </p:normalViewPr>
  <p:slideViewPr>
    <p:cSldViewPr snapToGrid="0">
      <p:cViewPr varScale="1">
        <p:scale>
          <a:sx n="51" d="100"/>
          <a:sy n="51" d="100"/>
        </p:scale>
        <p:origin x="1180" y="40"/>
      </p:cViewPr>
      <p:guideLst/>
    </p:cSldViewPr>
  </p:slideViewPr>
  <p:outlineViewPr>
    <p:cViewPr>
      <p:scale>
        <a:sx n="33" d="100"/>
        <a:sy n="33" d="100"/>
      </p:scale>
      <p:origin x="0" y="-1345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82777A-49DE-41E4-B9F6-DA1ADC7F8C85}" type="datetimeFigureOut">
              <a:rPr lang="en-US" smtClean="0"/>
              <a:t>11/25/2022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CC2CF9-C424-483B-AC51-C449795A5F22}" type="slidenum">
              <a:rPr lang="en-US" smtClean="0"/>
              <a:t>‹#›</a:t>
            </a:fld>
            <a:endParaRPr lang="en-US"/>
          </a:p>
        </p:txBody>
      </p:sp>
    </p:spTree>
    <p:extLst>
      <p:ext uri="{BB962C8B-B14F-4D97-AF65-F5344CB8AC3E}">
        <p14:creationId xmlns:p14="http://schemas.microsoft.com/office/powerpoint/2010/main" val="3659932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Garamond" panose="02020404030301010803" pitchFamily="18" charset="0"/>
                <a:ea typeface="+mn-ea"/>
                <a:cs typeface="+mn-cs"/>
              </a:rPr>
              <a:t>To be recognized as a profession, a discipline should comply with predetermined principles including having instituted canons of practice and regulatory mechanisms (National Commission on Correctional Healthcare (NCCHC), </a:t>
            </a:r>
            <a:r>
              <a:rPr lang="en-US" sz="1200" kern="1200" dirty="0" err="1">
                <a:solidFill>
                  <a:schemeClr val="tx1"/>
                </a:solidFill>
                <a:effectLst/>
                <a:latin typeface="Garamond" panose="02020404030301010803" pitchFamily="18" charset="0"/>
                <a:ea typeface="+mn-ea"/>
                <a:cs typeface="+mn-cs"/>
              </a:rPr>
              <a:t>n.d.</a:t>
            </a:r>
            <a:r>
              <a:rPr lang="en-US" sz="1200" kern="1200" dirty="0">
                <a:solidFill>
                  <a:schemeClr val="tx1"/>
                </a:solidFill>
                <a:effectLst/>
                <a:latin typeface="Garamond" panose="02020404030301010803" pitchFamily="18" charset="0"/>
                <a:ea typeface="+mn-ea"/>
                <a:cs typeface="+mn-cs"/>
              </a:rPr>
              <a:t>). Regulation in the profession of nursing is a critical component to guarantee competent and safe practice (NCCHC, </a:t>
            </a:r>
            <a:r>
              <a:rPr lang="en-US" sz="1200" kern="1200" dirty="0" err="1">
                <a:solidFill>
                  <a:schemeClr val="tx1"/>
                </a:solidFill>
                <a:effectLst/>
                <a:latin typeface="Garamond" panose="02020404030301010803" pitchFamily="18" charset="0"/>
                <a:ea typeface="+mn-ea"/>
                <a:cs typeface="+mn-cs"/>
              </a:rPr>
              <a:t>n.d.</a:t>
            </a:r>
            <a:r>
              <a:rPr lang="en-US" sz="1200" kern="1200" dirty="0">
                <a:solidFill>
                  <a:schemeClr val="tx1"/>
                </a:solidFill>
                <a:effectLst/>
                <a:latin typeface="Garamond" panose="02020404030301010803" pitchFamily="18" charset="0"/>
                <a:ea typeface="+mn-ea"/>
                <a:cs typeface="+mn-cs"/>
              </a:rPr>
              <a:t>). This presentation focuses on the regulation of nursing practice, with a key focus on the disparities between professional nurse associations and Board of Nursing organizations.  </a:t>
            </a:r>
          </a:p>
          <a:p>
            <a:endParaRPr lang="en-US" sz="1200" dirty="0">
              <a:latin typeface="Garamond" panose="02020404030301010803" pitchFamily="18" charset="0"/>
            </a:endParaRPr>
          </a:p>
        </p:txBody>
      </p:sp>
      <p:sp>
        <p:nvSpPr>
          <p:cNvPr id="4" name="Slide Number Placeholder 3"/>
          <p:cNvSpPr>
            <a:spLocks noGrp="1"/>
          </p:cNvSpPr>
          <p:nvPr>
            <p:ph type="sldNum" sz="quarter" idx="10"/>
          </p:nvPr>
        </p:nvSpPr>
        <p:spPr/>
        <p:txBody>
          <a:bodyPr/>
          <a:lstStyle/>
          <a:p>
            <a:fld id="{B4CC2CF9-C424-483B-AC51-C449795A5F22}" type="slidenum">
              <a:rPr lang="en-US" smtClean="0"/>
              <a:t>2</a:t>
            </a:fld>
            <a:endParaRPr lang="en-US"/>
          </a:p>
        </p:txBody>
      </p:sp>
    </p:spTree>
    <p:extLst>
      <p:ext uri="{BB962C8B-B14F-4D97-AF65-F5344CB8AC3E}">
        <p14:creationId xmlns:p14="http://schemas.microsoft.com/office/powerpoint/2010/main" val="1308324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CC2CF9-C424-483B-AC51-C449795A5F22}" type="slidenum">
              <a:rPr lang="en-US" smtClean="0"/>
              <a:t>11</a:t>
            </a:fld>
            <a:endParaRPr lang="en-US"/>
          </a:p>
        </p:txBody>
      </p:sp>
    </p:spTree>
    <p:extLst>
      <p:ext uri="{BB962C8B-B14F-4D97-AF65-F5344CB8AC3E}">
        <p14:creationId xmlns:p14="http://schemas.microsoft.com/office/powerpoint/2010/main" val="875551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Garamond" panose="02020404030301010803" pitchFamily="18" charset="0"/>
                <a:ea typeface="+mn-ea"/>
                <a:cs typeface="+mn-cs"/>
              </a:rPr>
              <a:t>Nursing practice is regulated at the state level via civil procedures and administrative laws. The National Council of State Boards of Nursing (NCSBN) oversees the state boards of nursing (BONs), which are government agencies that develop the standards of practice</a:t>
            </a:r>
            <a:r>
              <a:rPr lang="en-US" sz="1200" kern="1200" baseline="0" dirty="0">
                <a:solidFill>
                  <a:schemeClr val="tx1"/>
                </a:solidFill>
                <a:effectLst/>
                <a:latin typeface="Garamond" panose="02020404030301010803" pitchFamily="18" charset="0"/>
                <a:ea typeface="+mn-ea"/>
                <a:cs typeface="+mn-cs"/>
              </a:rPr>
              <a:t> and </a:t>
            </a:r>
            <a:r>
              <a:rPr lang="en-US" sz="1200" kern="1200" dirty="0">
                <a:solidFill>
                  <a:schemeClr val="tx1"/>
                </a:solidFill>
                <a:effectLst/>
                <a:latin typeface="Garamond" panose="02020404030301010803" pitchFamily="18" charset="0"/>
                <a:ea typeface="+mn-ea"/>
                <a:cs typeface="+mn-cs"/>
              </a:rPr>
              <a:t>outline the scope of practice; but,</a:t>
            </a:r>
            <a:r>
              <a:rPr lang="en-US" sz="1200" kern="1200" baseline="0" dirty="0">
                <a:solidFill>
                  <a:schemeClr val="tx1"/>
                </a:solidFill>
                <a:effectLst/>
                <a:latin typeface="Garamond" panose="02020404030301010803" pitchFamily="18" charset="0"/>
                <a:ea typeface="+mn-ea"/>
                <a:cs typeface="+mn-cs"/>
              </a:rPr>
              <a:t> they do not draft legislations or lobby</a:t>
            </a:r>
            <a:r>
              <a:rPr lang="en-US" sz="1200" kern="1200" dirty="0">
                <a:solidFill>
                  <a:schemeClr val="tx1"/>
                </a:solidFill>
                <a:effectLst/>
                <a:latin typeface="Garamond" panose="02020404030301010803" pitchFamily="18" charset="0"/>
                <a:ea typeface="+mn-ea"/>
                <a:cs typeface="+mn-cs"/>
              </a:rPr>
              <a:t>. BONs also renew and monitor issued licenses. BONs</a:t>
            </a:r>
            <a:r>
              <a:rPr lang="en-US" sz="1200" kern="1200" baseline="0" dirty="0">
                <a:solidFill>
                  <a:schemeClr val="tx1"/>
                </a:solidFill>
                <a:effectLst/>
                <a:latin typeface="Garamond" panose="02020404030301010803" pitchFamily="18" charset="0"/>
                <a:ea typeface="+mn-ea"/>
                <a:cs typeface="+mn-cs"/>
              </a:rPr>
              <a:t> p</a:t>
            </a:r>
            <a:r>
              <a:rPr lang="en-US" sz="1200" dirty="0">
                <a:latin typeface="Garamond" panose="02020404030301010803" pitchFamily="18" charset="0"/>
              </a:rPr>
              <a:t>romotes and protect public health and wellbeing by overseeing and ensuring all nurses are trained and licensed to practice and offer safe and competent care. </a:t>
            </a:r>
            <a:r>
              <a:rPr lang="en-US" sz="1200" kern="1200" dirty="0">
                <a:solidFill>
                  <a:schemeClr val="tx1"/>
                </a:solidFill>
                <a:effectLst/>
                <a:latin typeface="Garamond" panose="02020404030301010803" pitchFamily="18" charset="0"/>
                <a:ea typeface="+mn-ea"/>
                <a:cs typeface="+mn-cs"/>
              </a:rPr>
              <a:t>Contrastingly, professional nursing associations, like the American Nurses Association (ANA), represent and advocate for nurses’ interests but lack the legal power accorded to the BONs (ANA Enterprise, </a:t>
            </a:r>
            <a:r>
              <a:rPr lang="en-US" sz="1200" kern="1200" dirty="0" err="1">
                <a:solidFill>
                  <a:schemeClr val="tx1"/>
                </a:solidFill>
                <a:effectLst/>
                <a:latin typeface="Garamond" panose="02020404030301010803" pitchFamily="18" charset="0"/>
                <a:ea typeface="+mn-ea"/>
                <a:cs typeface="+mn-cs"/>
              </a:rPr>
              <a:t>n.d.</a:t>
            </a:r>
            <a:r>
              <a:rPr lang="en-US" sz="1200" kern="1200" dirty="0">
                <a:solidFill>
                  <a:schemeClr val="tx1"/>
                </a:solidFill>
                <a:effectLst/>
                <a:latin typeface="Garamond" panose="02020404030301010803" pitchFamily="18" charset="0"/>
                <a:ea typeface="+mn-ea"/>
                <a:cs typeface="+mn-cs"/>
              </a:rPr>
              <a:t>). While</a:t>
            </a:r>
            <a:r>
              <a:rPr lang="en-US" sz="1200" kern="1200" baseline="0" dirty="0">
                <a:solidFill>
                  <a:schemeClr val="tx1"/>
                </a:solidFill>
                <a:effectLst/>
                <a:latin typeface="Garamond" panose="02020404030301010803" pitchFamily="18" charset="0"/>
                <a:ea typeface="+mn-ea"/>
                <a:cs typeface="+mn-cs"/>
              </a:rPr>
              <a:t> membership of nurses is voluntary in professional nursing organizations, membership is compulsory in BONs.</a:t>
            </a:r>
            <a:endParaRPr lang="en-US" sz="1200" kern="1200" dirty="0">
              <a:solidFill>
                <a:schemeClr val="tx1"/>
              </a:solidFill>
              <a:effectLst/>
              <a:latin typeface="Garamond" panose="02020404030301010803" pitchFamily="18" charset="0"/>
              <a:ea typeface="+mn-ea"/>
              <a:cs typeface="+mn-cs"/>
            </a:endParaRPr>
          </a:p>
          <a:p>
            <a:endParaRPr lang="en-US" dirty="0">
              <a:latin typeface="Garamond" panose="02020404030301010803" pitchFamily="18" charset="0"/>
            </a:endParaRPr>
          </a:p>
        </p:txBody>
      </p:sp>
      <p:sp>
        <p:nvSpPr>
          <p:cNvPr id="4" name="Slide Number Placeholder 3"/>
          <p:cNvSpPr>
            <a:spLocks noGrp="1"/>
          </p:cNvSpPr>
          <p:nvPr>
            <p:ph type="sldNum" sz="quarter" idx="10"/>
          </p:nvPr>
        </p:nvSpPr>
        <p:spPr/>
        <p:txBody>
          <a:bodyPr/>
          <a:lstStyle/>
          <a:p>
            <a:fld id="{B4CC2CF9-C424-483B-AC51-C449795A5F22}" type="slidenum">
              <a:rPr lang="en-US" smtClean="0"/>
              <a:t>3</a:t>
            </a:fld>
            <a:endParaRPr lang="en-US"/>
          </a:p>
        </p:txBody>
      </p:sp>
    </p:spTree>
    <p:extLst>
      <p:ext uri="{BB962C8B-B14F-4D97-AF65-F5344CB8AC3E}">
        <p14:creationId xmlns:p14="http://schemas.microsoft.com/office/powerpoint/2010/main" val="1814753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Garamond" panose="02020404030301010803" pitchFamily="18" charset="0"/>
                <a:ea typeface="+mn-ea"/>
                <a:cs typeface="+mn-cs"/>
              </a:rPr>
              <a:t>Nursing practice is regulated at the state level via civil procedures and administrative laws. Practicing nurses are eligible</a:t>
            </a:r>
            <a:r>
              <a:rPr lang="en-US" sz="1200" kern="1200" baseline="0" dirty="0">
                <a:solidFill>
                  <a:schemeClr val="tx1"/>
                </a:solidFill>
                <a:effectLst/>
                <a:latin typeface="Garamond" panose="02020404030301010803" pitchFamily="18" charset="0"/>
                <a:ea typeface="+mn-ea"/>
                <a:cs typeface="+mn-cs"/>
              </a:rPr>
              <a:t> to join state </a:t>
            </a:r>
            <a:r>
              <a:rPr lang="en-US" sz="1200" kern="1200" dirty="0">
                <a:solidFill>
                  <a:schemeClr val="tx1"/>
                </a:solidFill>
                <a:effectLst/>
                <a:latin typeface="Garamond" panose="02020404030301010803" pitchFamily="18" charset="0"/>
                <a:ea typeface="+mn-ea"/>
                <a:cs typeface="+mn-cs"/>
              </a:rPr>
              <a:t>BONs,</a:t>
            </a:r>
            <a:r>
              <a:rPr lang="en-US" sz="1200" kern="1200" baseline="0" dirty="0">
                <a:solidFill>
                  <a:schemeClr val="tx1"/>
                </a:solidFill>
                <a:effectLst/>
                <a:latin typeface="Garamond" panose="02020404030301010803" pitchFamily="18" charset="0"/>
                <a:ea typeface="+mn-ea"/>
                <a:cs typeface="+mn-cs"/>
              </a:rPr>
              <a:t> which </a:t>
            </a:r>
            <a:r>
              <a:rPr lang="en-US" sz="1200" kern="1200" dirty="0">
                <a:solidFill>
                  <a:schemeClr val="tx1"/>
                </a:solidFill>
                <a:effectLst/>
                <a:latin typeface="Garamond" panose="02020404030301010803" pitchFamily="18" charset="0"/>
                <a:ea typeface="+mn-ea"/>
                <a:cs typeface="+mn-cs"/>
              </a:rPr>
              <a:t>supervise the application, approval, and renewal</a:t>
            </a:r>
            <a:r>
              <a:rPr lang="en-US" sz="1200" kern="1200" baseline="0" dirty="0">
                <a:solidFill>
                  <a:schemeClr val="tx1"/>
                </a:solidFill>
                <a:effectLst/>
                <a:latin typeface="Garamond" panose="02020404030301010803" pitchFamily="18" charset="0"/>
                <a:ea typeface="+mn-ea"/>
                <a:cs typeface="+mn-cs"/>
              </a:rPr>
              <a:t> of licenses. Besides, they oversee the punishment of members or hospitals that violate stipulated laws. Professional bodies provide certification programs, training programs, and the voluntary membership represent a proper approach to advance nurses’ careers, as well as unify members with the principle goal of improving the interests of nurses and public health </a:t>
            </a:r>
            <a:r>
              <a:rPr lang="en-US" sz="1200" kern="1200" dirty="0">
                <a:solidFill>
                  <a:schemeClr val="tx1"/>
                </a:solidFill>
                <a:effectLst/>
                <a:latin typeface="+mn-lt"/>
                <a:ea typeface="+mn-ea"/>
                <a:cs typeface="+mn-cs"/>
              </a:rPr>
              <a:t>(ANA Enterprise, </a:t>
            </a:r>
            <a:r>
              <a:rPr lang="en-US" sz="1200" kern="1200" dirty="0" err="1">
                <a:solidFill>
                  <a:schemeClr val="tx1"/>
                </a:solidFill>
                <a:effectLst/>
                <a:latin typeface="+mn-lt"/>
                <a:ea typeface="+mn-ea"/>
                <a:cs typeface="+mn-cs"/>
              </a:rPr>
              <a:t>n.d.</a:t>
            </a:r>
            <a:r>
              <a:rPr lang="en-US" sz="1200" kern="1200" dirty="0">
                <a:solidFill>
                  <a:schemeClr val="tx1"/>
                </a:solidFill>
                <a:effectLst/>
                <a:latin typeface="+mn-lt"/>
                <a:ea typeface="+mn-ea"/>
                <a:cs typeface="+mn-cs"/>
              </a:rPr>
              <a:t>)</a:t>
            </a:r>
            <a:endParaRPr lang="en-US" dirty="0">
              <a:latin typeface="Garamond" panose="02020404030301010803" pitchFamily="18" charset="0"/>
            </a:endParaRPr>
          </a:p>
        </p:txBody>
      </p:sp>
      <p:sp>
        <p:nvSpPr>
          <p:cNvPr id="4" name="Slide Number Placeholder 3"/>
          <p:cNvSpPr>
            <a:spLocks noGrp="1"/>
          </p:cNvSpPr>
          <p:nvPr>
            <p:ph type="sldNum" sz="quarter" idx="10"/>
          </p:nvPr>
        </p:nvSpPr>
        <p:spPr/>
        <p:txBody>
          <a:bodyPr/>
          <a:lstStyle/>
          <a:p>
            <a:fld id="{B4CC2CF9-C424-483B-AC51-C449795A5F22}" type="slidenum">
              <a:rPr lang="en-US" smtClean="0"/>
              <a:t>4</a:t>
            </a:fld>
            <a:endParaRPr lang="en-US"/>
          </a:p>
        </p:txBody>
      </p:sp>
    </p:spTree>
    <p:extLst>
      <p:ext uri="{BB962C8B-B14F-4D97-AF65-F5344CB8AC3E}">
        <p14:creationId xmlns:p14="http://schemas.microsoft.com/office/powerpoint/2010/main" val="40809054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Garamond" panose="02020404030301010803" pitchFamily="18" charset="0"/>
                <a:ea typeface="+mn-ea"/>
                <a:cs typeface="+mn-cs"/>
              </a:rPr>
              <a:t>The National Association of Clinical Nurse Specialists (NACNS) confirm that nursing profession serves essential public interests with regards to healthcare and health, and it is indebted to those receiving nursing care  (NACNS, 2018). Thus, qualified and competent nurses seeking appointment to BONs are embracing one of the most successful approaches to uphold the indebtedness of public service and influence healthcare policy (NACNS, 2018). Appointments, therefore, fosters a sense of prestige, recognition, and accomplishment, and subsequently, improves the visions of an exiting career in public service </a:t>
            </a:r>
          </a:p>
          <a:p>
            <a:endParaRPr lang="en-US" dirty="0">
              <a:latin typeface="Garamond" panose="02020404030301010803" pitchFamily="18" charset="0"/>
            </a:endParaRPr>
          </a:p>
        </p:txBody>
      </p:sp>
      <p:sp>
        <p:nvSpPr>
          <p:cNvPr id="4" name="Slide Number Placeholder 3"/>
          <p:cNvSpPr>
            <a:spLocks noGrp="1"/>
          </p:cNvSpPr>
          <p:nvPr>
            <p:ph type="sldNum" sz="quarter" idx="10"/>
          </p:nvPr>
        </p:nvSpPr>
        <p:spPr/>
        <p:txBody>
          <a:bodyPr/>
          <a:lstStyle/>
          <a:p>
            <a:fld id="{B4CC2CF9-C424-483B-AC51-C449795A5F22}" type="slidenum">
              <a:rPr lang="en-US" smtClean="0"/>
              <a:t>5</a:t>
            </a:fld>
            <a:endParaRPr lang="en-US"/>
          </a:p>
        </p:txBody>
      </p:sp>
    </p:spTree>
    <p:extLst>
      <p:ext uri="{BB962C8B-B14F-4D97-AF65-F5344CB8AC3E}">
        <p14:creationId xmlns:p14="http://schemas.microsoft.com/office/powerpoint/2010/main" val="2634308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Georgia BON’s goal is to safeguard, foster, and preserve the welfare, safety, and health of the citizens of Georgia through registered professional practice and education, as well as via control and regulation of nursing (NCSBN, </a:t>
            </a:r>
            <a:r>
              <a:rPr lang="en-US" sz="1200" kern="1200" dirty="0" err="1">
                <a:solidFill>
                  <a:schemeClr val="tx1"/>
                </a:solidFill>
                <a:effectLst/>
                <a:latin typeface="+mn-lt"/>
                <a:ea typeface="+mn-ea"/>
                <a:cs typeface="+mn-cs"/>
              </a:rPr>
              <a:t>n.d.</a:t>
            </a:r>
            <a:r>
              <a:rPr lang="en-US" sz="1200" kern="1200" dirty="0">
                <a:solidFill>
                  <a:schemeClr val="tx1"/>
                </a:solidFill>
                <a:effectLst/>
                <a:latin typeface="+mn-lt"/>
                <a:ea typeface="+mn-ea"/>
                <a:cs typeface="+mn-cs"/>
              </a:rPr>
              <a:t>). The BON is committed to guarantee public safety, and authorize qualified nurses to deliver nursing care to patients and their families and safeguard them from dangerous practices and unethical conduct among nurses (Georgia BON, </a:t>
            </a:r>
            <a:r>
              <a:rPr lang="en-US" sz="1200" kern="1200" dirty="0" err="1">
                <a:solidFill>
                  <a:schemeClr val="tx1"/>
                </a:solidFill>
                <a:effectLst/>
                <a:latin typeface="+mn-lt"/>
                <a:ea typeface="+mn-ea"/>
                <a:cs typeface="+mn-cs"/>
              </a:rPr>
              <a:t>n.d.</a:t>
            </a:r>
            <a:r>
              <a:rPr lang="en-US" sz="1200" kern="1200" dirty="0">
                <a:solidFill>
                  <a:schemeClr val="tx1"/>
                </a:solidFill>
                <a:effectLst/>
                <a:latin typeface="+mn-lt"/>
                <a:ea typeface="+mn-ea"/>
                <a:cs typeface="+mn-cs"/>
              </a:rPr>
              <a:t>). The BON mandates individual nurses and hospitals to observe the standards of practice for registered professional nurses (Georgia BON, </a:t>
            </a:r>
            <a:r>
              <a:rPr lang="en-US" sz="1200" kern="1200" dirty="0" err="1">
                <a:solidFill>
                  <a:schemeClr val="tx1"/>
                </a:solidFill>
                <a:effectLst/>
                <a:latin typeface="+mn-lt"/>
                <a:ea typeface="+mn-ea"/>
                <a:cs typeface="+mn-cs"/>
              </a:rPr>
              <a:t>n.d.</a:t>
            </a:r>
            <a:r>
              <a:rPr lang="en-US" sz="1200" kern="1200" dirty="0">
                <a:solidFill>
                  <a:schemeClr val="tx1"/>
                </a:solidFill>
                <a:effectLst/>
                <a:latin typeface="+mn-lt"/>
                <a:ea typeface="+mn-ea"/>
                <a:cs typeface="+mn-cs"/>
              </a:rPr>
              <a:t>-b).  </a:t>
            </a:r>
          </a:p>
        </p:txBody>
      </p:sp>
      <p:sp>
        <p:nvSpPr>
          <p:cNvPr id="4" name="Slide Number Placeholder 3"/>
          <p:cNvSpPr>
            <a:spLocks noGrp="1"/>
          </p:cNvSpPr>
          <p:nvPr>
            <p:ph type="sldNum" sz="quarter" idx="10"/>
          </p:nvPr>
        </p:nvSpPr>
        <p:spPr/>
        <p:txBody>
          <a:bodyPr/>
          <a:lstStyle/>
          <a:p>
            <a:fld id="{B4CC2CF9-C424-483B-AC51-C449795A5F22}" type="slidenum">
              <a:rPr lang="en-US" smtClean="0"/>
              <a:t>6</a:t>
            </a:fld>
            <a:endParaRPr lang="en-US"/>
          </a:p>
        </p:txBody>
      </p:sp>
    </p:spTree>
    <p:extLst>
      <p:ext uri="{BB962C8B-B14F-4D97-AF65-F5344CB8AC3E}">
        <p14:creationId xmlns:p14="http://schemas.microsoft.com/office/powerpoint/2010/main" val="4972877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Garamond" panose="02020404030301010803" pitchFamily="18" charset="0"/>
                <a:ea typeface="+mn-ea"/>
                <a:cs typeface="+mn-cs"/>
              </a:rPr>
              <a:t>The BON has 13 members led by Tammy (RN, MSN), a Practical Nursing Education member, who serves as the president and Merry Fort (RN, BSN),  a member of the Nursing Service Administration, serving as the vice president (Georgia BON, </a:t>
            </a:r>
            <a:r>
              <a:rPr lang="en-US" sz="1200" kern="1200" dirty="0" err="1">
                <a:solidFill>
                  <a:schemeClr val="tx1"/>
                </a:solidFill>
                <a:effectLst/>
                <a:latin typeface="Garamond" panose="02020404030301010803" pitchFamily="18" charset="0"/>
                <a:ea typeface="+mn-ea"/>
                <a:cs typeface="+mn-cs"/>
              </a:rPr>
              <a:t>n.d.</a:t>
            </a:r>
            <a:r>
              <a:rPr lang="en-US" sz="1200" kern="1200" dirty="0">
                <a:solidFill>
                  <a:schemeClr val="tx1"/>
                </a:solidFill>
                <a:effectLst/>
                <a:latin typeface="Garamond" panose="02020404030301010803" pitchFamily="18" charset="0"/>
                <a:ea typeface="+mn-ea"/>
                <a:cs typeface="+mn-cs"/>
              </a:rPr>
              <a:t>-a). The other members include two nurse practitioners, a certified RN anesthetist, three RNs, consumer member, and two licensed practical nurses (Georgia BON, </a:t>
            </a:r>
            <a:r>
              <a:rPr lang="en-US" sz="1200" kern="1200" dirty="0" err="1">
                <a:solidFill>
                  <a:schemeClr val="tx1"/>
                </a:solidFill>
                <a:effectLst/>
                <a:latin typeface="Garamond" panose="02020404030301010803" pitchFamily="18" charset="0"/>
                <a:ea typeface="+mn-ea"/>
                <a:cs typeface="+mn-cs"/>
              </a:rPr>
              <a:t>n.d.</a:t>
            </a:r>
            <a:r>
              <a:rPr lang="en-US" sz="1200" kern="1200" dirty="0">
                <a:solidFill>
                  <a:schemeClr val="tx1"/>
                </a:solidFill>
                <a:effectLst/>
                <a:latin typeface="Garamond" panose="02020404030301010803" pitchFamily="18" charset="0"/>
                <a:ea typeface="+mn-ea"/>
                <a:cs typeface="+mn-cs"/>
              </a:rPr>
              <a:t>-a). Members are appointed to the Georgia BON by the Governor following confirmation by congress. As stipulated by the state laws, the 13 members should comprise of two RNs employed in nursing service administration, one practical nursing educator, two registered nurse educators, two advanced practice RNs, one RN working in nursing service administration or nursing home administration, one consumer member, three licensed practical nurses, and one additional RN. Thus, any nurse with the listed qualifications can apply to be appointed to the BON (Case Text, 2021).  Members serve a three-year term until their successors are nominated and confirmed. The board meets yearly to select the vice president and the president from its members, as well as other necessary officers, who will serve a one-year term (Case Text, 2021)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4CC2CF9-C424-483B-AC51-C449795A5F22}" type="slidenum">
              <a:rPr lang="en-US" smtClean="0"/>
              <a:t>7</a:t>
            </a:fld>
            <a:endParaRPr lang="en-US"/>
          </a:p>
        </p:txBody>
      </p:sp>
    </p:spTree>
    <p:extLst>
      <p:ext uri="{BB962C8B-B14F-4D97-AF65-F5344CB8AC3E}">
        <p14:creationId xmlns:p14="http://schemas.microsoft.com/office/powerpoint/2010/main" val="10998451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Garamond" panose="02020404030301010803" pitchFamily="18" charset="0"/>
                <a:ea typeface="+mn-ea"/>
                <a:cs typeface="+mn-cs"/>
              </a:rPr>
              <a:t>As outlined previously, all U.S. states and territories set their rules and regulations that guide nursing practice, which are described in the NPA. One such law defined by the NPA is the Nurse Licensure Compact (NLC), which, in Georgia, it previously restrained RNs to practice over telephone or online across state lines (NCSBN, 2020). The Governor signed into law the NLC to ease RNs in the state to practice across state lines on 8</a:t>
            </a:r>
            <a:r>
              <a:rPr lang="en-US" sz="1200" kern="1200" baseline="30000" dirty="0">
                <a:solidFill>
                  <a:schemeClr val="tx1"/>
                </a:solidFill>
                <a:effectLst/>
                <a:latin typeface="Garamond" panose="02020404030301010803" pitchFamily="18" charset="0"/>
                <a:ea typeface="+mn-ea"/>
                <a:cs typeface="+mn-cs"/>
              </a:rPr>
              <a:t>th</a:t>
            </a:r>
            <a:r>
              <a:rPr lang="en-US" sz="1200" kern="1200" dirty="0">
                <a:solidFill>
                  <a:schemeClr val="tx1"/>
                </a:solidFill>
                <a:effectLst/>
                <a:latin typeface="Garamond" panose="02020404030301010803" pitchFamily="18" charset="0"/>
                <a:ea typeface="+mn-ea"/>
                <a:cs typeface="+mn-cs"/>
              </a:rPr>
              <a:t> May, 2017 </a:t>
            </a:r>
            <a:r>
              <a:rPr lang="en-US" sz="1200" kern="1200" dirty="0">
                <a:solidFill>
                  <a:schemeClr val="tx1"/>
                </a:solidFill>
                <a:effectLst/>
                <a:latin typeface="+mn-lt"/>
                <a:ea typeface="+mn-ea"/>
                <a:cs typeface="+mn-cs"/>
              </a:rPr>
              <a:t>(</a:t>
            </a:r>
            <a:r>
              <a:rPr lang="en-US" sz="1200" kern="1200" dirty="0" err="1">
                <a:solidFill>
                  <a:schemeClr val="tx1"/>
                </a:solidFill>
                <a:effectLst/>
                <a:latin typeface="+mn-lt"/>
                <a:ea typeface="+mn-ea"/>
                <a:cs typeface="+mn-cs"/>
              </a:rPr>
              <a:t>Arnall</a:t>
            </a:r>
            <a:r>
              <a:rPr lang="en-US" sz="1200" kern="1200" dirty="0">
                <a:solidFill>
                  <a:schemeClr val="tx1"/>
                </a:solidFill>
                <a:effectLst/>
                <a:latin typeface="+mn-lt"/>
                <a:ea typeface="+mn-ea"/>
                <a:cs typeface="+mn-cs"/>
              </a:rPr>
              <a:t> Golden Gregory LLP, 2017)</a:t>
            </a:r>
            <a:r>
              <a:rPr lang="en-US" sz="1200" kern="1200" dirty="0">
                <a:solidFill>
                  <a:schemeClr val="tx1"/>
                </a:solidFill>
                <a:effectLst/>
                <a:latin typeface="Garamond" panose="02020404030301010803" pitchFamily="18" charset="0"/>
                <a:ea typeface="+mn-ea"/>
                <a:cs typeface="+mn-cs"/>
              </a:rPr>
              <a:t>. Consequently, enable them to acquire multistate license to teach and practice in any of the states which have approved the NLC </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Arnall</a:t>
            </a:r>
            <a:r>
              <a:rPr lang="en-US" sz="1200" kern="1200" dirty="0">
                <a:solidFill>
                  <a:schemeClr val="tx1"/>
                </a:solidFill>
                <a:effectLst/>
                <a:latin typeface="+mn-lt"/>
                <a:ea typeface="+mn-ea"/>
                <a:cs typeface="+mn-cs"/>
              </a:rPr>
              <a:t> Golden Gregory LLP, 2017).</a:t>
            </a:r>
            <a:r>
              <a:rPr lang="en-US" sz="1200" kern="1200" dirty="0">
                <a:solidFill>
                  <a:schemeClr val="tx1"/>
                </a:solidFill>
                <a:effectLst/>
                <a:latin typeface="Garamond" panose="02020404030301010803" pitchFamily="18" charset="0"/>
                <a:ea typeface="+mn-ea"/>
                <a:cs typeface="+mn-cs"/>
              </a:rPr>
              <a:t> </a:t>
            </a:r>
            <a:r>
              <a:rPr lang="en-US" sz="1200" kern="1200" dirty="0">
                <a:solidFill>
                  <a:schemeClr val="tx1"/>
                </a:solidFill>
                <a:effectLst/>
                <a:latin typeface="+mn-lt"/>
                <a:ea typeface="+mn-ea"/>
                <a:cs typeface="+mn-cs"/>
              </a:rPr>
              <a:t>The passage of the NLC is expected to improve access to care by enabling nurse mobility and reduce cost of nursing care through telehealth (Interstate Commission of NLC Administrators, 2019)</a:t>
            </a:r>
            <a:endParaRPr lang="en-US" sz="1200" kern="1200" dirty="0">
              <a:solidFill>
                <a:schemeClr val="tx1"/>
              </a:solidFill>
              <a:effectLst/>
              <a:latin typeface="Garamond" panose="02020404030301010803" pitchFamily="18"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B4CC2CF9-C424-483B-AC51-C449795A5F22}" type="slidenum">
              <a:rPr lang="en-US" smtClean="0"/>
              <a:t>8</a:t>
            </a:fld>
            <a:endParaRPr lang="en-US"/>
          </a:p>
        </p:txBody>
      </p:sp>
    </p:spTree>
    <p:extLst>
      <p:ext uri="{BB962C8B-B14F-4D97-AF65-F5344CB8AC3E}">
        <p14:creationId xmlns:p14="http://schemas.microsoft.com/office/powerpoint/2010/main" val="1167803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Garamond" panose="02020404030301010803" pitchFamily="18" charset="0"/>
                <a:ea typeface="+mn-ea"/>
                <a:cs typeface="+mn-cs"/>
              </a:rPr>
              <a:t>SB 321 is a law that authorizes APRNs to request radiographic imaging exams in non-fatal cases as deputized by a physician (Diaz, 2021). The regulation is anticipated to eliminate barriers of APRN practice in the state. The regulation also rises the physician: physician assistant supervision ratio to 1:4 (Diaz, 2021). The Governor passed the SB 321 into</a:t>
            </a:r>
            <a:r>
              <a:rPr lang="en-US" sz="1200" kern="1200" baseline="0" dirty="0">
                <a:solidFill>
                  <a:schemeClr val="tx1"/>
                </a:solidFill>
                <a:effectLst/>
                <a:latin typeface="Garamond" panose="02020404030301010803" pitchFamily="18" charset="0"/>
                <a:ea typeface="+mn-ea"/>
                <a:cs typeface="+mn-cs"/>
              </a:rPr>
              <a:t> law on 4</a:t>
            </a:r>
            <a:r>
              <a:rPr lang="en-US" sz="1200" kern="1200" baseline="30000" dirty="0">
                <a:solidFill>
                  <a:schemeClr val="tx1"/>
                </a:solidFill>
                <a:effectLst/>
                <a:latin typeface="Garamond" panose="02020404030301010803" pitchFamily="18" charset="0"/>
                <a:ea typeface="+mn-ea"/>
                <a:cs typeface="+mn-cs"/>
              </a:rPr>
              <a:t>th</a:t>
            </a:r>
            <a:r>
              <a:rPr lang="en-US" sz="1200" kern="1200" baseline="0" dirty="0">
                <a:solidFill>
                  <a:schemeClr val="tx1"/>
                </a:solidFill>
                <a:effectLst/>
                <a:latin typeface="Garamond" panose="02020404030301010803" pitchFamily="18" charset="0"/>
                <a:ea typeface="+mn-ea"/>
                <a:cs typeface="+mn-cs"/>
              </a:rPr>
              <a:t> August, 2020</a:t>
            </a:r>
            <a:endParaRPr lang="en-US" sz="1200" kern="1200" dirty="0">
              <a:solidFill>
                <a:schemeClr val="tx1"/>
              </a:solidFill>
              <a:effectLst/>
              <a:latin typeface="Garamond" panose="02020404030301010803" pitchFamily="18" charset="0"/>
              <a:ea typeface="+mn-ea"/>
              <a:cs typeface="+mn-cs"/>
            </a:endParaRPr>
          </a:p>
        </p:txBody>
      </p:sp>
      <p:sp>
        <p:nvSpPr>
          <p:cNvPr id="4" name="Slide Number Placeholder 3"/>
          <p:cNvSpPr>
            <a:spLocks noGrp="1"/>
          </p:cNvSpPr>
          <p:nvPr>
            <p:ph type="sldNum" sz="quarter" idx="10"/>
          </p:nvPr>
        </p:nvSpPr>
        <p:spPr/>
        <p:txBody>
          <a:bodyPr/>
          <a:lstStyle/>
          <a:p>
            <a:fld id="{B4CC2CF9-C424-483B-AC51-C449795A5F22}" type="slidenum">
              <a:rPr lang="en-US" smtClean="0"/>
              <a:t>9</a:t>
            </a:fld>
            <a:endParaRPr lang="en-US"/>
          </a:p>
        </p:txBody>
      </p:sp>
    </p:spTree>
    <p:extLst>
      <p:ext uri="{BB962C8B-B14F-4D97-AF65-F5344CB8AC3E}">
        <p14:creationId xmlns:p14="http://schemas.microsoft.com/office/powerpoint/2010/main" val="2752041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tx1"/>
                </a:solidFill>
                <a:latin typeface="Garamond" panose="02020404030301010803" pitchFamily="18" charset="0"/>
              </a:rPr>
              <a:t>How the profession of nursing is regulated is the focus of this presentation. In sum,</a:t>
            </a:r>
            <a:r>
              <a:rPr lang="en-US" sz="1200" baseline="0" dirty="0">
                <a:solidFill>
                  <a:schemeClr val="tx1"/>
                </a:solidFill>
                <a:latin typeface="Garamond" panose="02020404030301010803" pitchFamily="18" charset="0"/>
              </a:rPr>
              <a:t> </a:t>
            </a:r>
            <a:r>
              <a:rPr lang="en-US" sz="1200" kern="1200" baseline="0" dirty="0">
                <a:solidFill>
                  <a:schemeClr val="tx1"/>
                </a:solidFill>
                <a:effectLst/>
                <a:latin typeface="Garamond" panose="02020404030301010803" pitchFamily="18" charset="0"/>
                <a:ea typeface="+mn-ea"/>
                <a:cs typeface="+mn-cs"/>
              </a:rPr>
              <a:t>it is apparent that n</a:t>
            </a:r>
            <a:r>
              <a:rPr lang="en-US" sz="1200" kern="1200" dirty="0">
                <a:solidFill>
                  <a:schemeClr val="tx1"/>
                </a:solidFill>
                <a:effectLst/>
                <a:latin typeface="Garamond" panose="02020404030301010803" pitchFamily="18" charset="0"/>
                <a:ea typeface="+mn-ea"/>
                <a:cs typeface="+mn-cs"/>
              </a:rPr>
              <a:t>ursing practice is regulated at the state level via civil procedures and administrative laws.</a:t>
            </a:r>
            <a:r>
              <a:rPr lang="en-US" sz="1200" dirty="0">
                <a:solidFill>
                  <a:schemeClr val="tx1"/>
                </a:solidFill>
                <a:latin typeface="Garamond" panose="02020404030301010803" pitchFamily="18" charset="0"/>
              </a:rPr>
              <a:t> The</a:t>
            </a:r>
            <a:r>
              <a:rPr lang="en-US" sz="1200" baseline="0" dirty="0">
                <a:solidFill>
                  <a:schemeClr val="tx1"/>
                </a:solidFill>
                <a:latin typeface="Garamond" panose="02020404030301010803" pitchFamily="18" charset="0"/>
              </a:rPr>
              <a:t> disparities between BONs and professional nursing associations are many, including the aspect that BONs are government agencies that have the power to license and implement the nursing practice standards while professional associations are private organizations of nurses from diverse specialties that advocate for nurses’ interests. Georgia BON has 13 members appointed by the state Governor. </a:t>
            </a:r>
            <a:endParaRPr lang="en-US" dirty="0"/>
          </a:p>
        </p:txBody>
      </p:sp>
      <p:sp>
        <p:nvSpPr>
          <p:cNvPr id="4" name="Slide Number Placeholder 3"/>
          <p:cNvSpPr>
            <a:spLocks noGrp="1"/>
          </p:cNvSpPr>
          <p:nvPr>
            <p:ph type="sldNum" sz="quarter" idx="10"/>
          </p:nvPr>
        </p:nvSpPr>
        <p:spPr/>
        <p:txBody>
          <a:bodyPr/>
          <a:lstStyle/>
          <a:p>
            <a:fld id="{B4CC2CF9-C424-483B-AC51-C449795A5F22}" type="slidenum">
              <a:rPr lang="en-US" smtClean="0"/>
              <a:t>10</a:t>
            </a:fld>
            <a:endParaRPr lang="en-US"/>
          </a:p>
        </p:txBody>
      </p:sp>
    </p:spTree>
    <p:extLst>
      <p:ext uri="{BB962C8B-B14F-4D97-AF65-F5344CB8AC3E}">
        <p14:creationId xmlns:p14="http://schemas.microsoft.com/office/powerpoint/2010/main" val="3393212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1B40C46-DCFA-4A43-A3A4-98A884B4906D}" type="datetimeFigureOut">
              <a:rPr lang="en-US" smtClean="0"/>
              <a:t>11/25/2022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1972FB-0169-4F15-A1FF-BD4BD447F760}" type="slidenum">
              <a:rPr lang="en-US" smtClean="0"/>
              <a:t>‹#›</a:t>
            </a:fld>
            <a:endParaRPr lang="en-US"/>
          </a:p>
        </p:txBody>
      </p:sp>
    </p:spTree>
    <p:extLst>
      <p:ext uri="{BB962C8B-B14F-4D97-AF65-F5344CB8AC3E}">
        <p14:creationId xmlns:p14="http://schemas.microsoft.com/office/powerpoint/2010/main" val="1150429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B40C46-DCFA-4A43-A3A4-98A884B4906D}" type="datetimeFigureOut">
              <a:rPr lang="en-US" smtClean="0"/>
              <a:t>11/25/2022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1972FB-0169-4F15-A1FF-BD4BD447F760}" type="slidenum">
              <a:rPr lang="en-US" smtClean="0"/>
              <a:t>‹#›</a:t>
            </a:fld>
            <a:endParaRPr lang="en-US"/>
          </a:p>
        </p:txBody>
      </p:sp>
    </p:spTree>
    <p:extLst>
      <p:ext uri="{BB962C8B-B14F-4D97-AF65-F5344CB8AC3E}">
        <p14:creationId xmlns:p14="http://schemas.microsoft.com/office/powerpoint/2010/main" val="2888240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B40C46-DCFA-4A43-A3A4-98A884B4906D}" type="datetimeFigureOut">
              <a:rPr lang="en-US" smtClean="0"/>
              <a:t>11/25/2022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1972FB-0169-4F15-A1FF-BD4BD447F760}" type="slidenum">
              <a:rPr lang="en-US" smtClean="0"/>
              <a:t>‹#›</a:t>
            </a:fld>
            <a:endParaRPr lang="en-US"/>
          </a:p>
        </p:txBody>
      </p:sp>
    </p:spTree>
    <p:extLst>
      <p:ext uri="{BB962C8B-B14F-4D97-AF65-F5344CB8AC3E}">
        <p14:creationId xmlns:p14="http://schemas.microsoft.com/office/powerpoint/2010/main" val="4106980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B40C46-DCFA-4A43-A3A4-98A884B4906D}" type="datetimeFigureOut">
              <a:rPr lang="en-US" smtClean="0"/>
              <a:t>11/25/2022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1972FB-0169-4F15-A1FF-BD4BD447F760}" type="slidenum">
              <a:rPr lang="en-US" smtClean="0"/>
              <a:t>‹#›</a:t>
            </a:fld>
            <a:endParaRPr lang="en-US"/>
          </a:p>
        </p:txBody>
      </p:sp>
    </p:spTree>
    <p:extLst>
      <p:ext uri="{BB962C8B-B14F-4D97-AF65-F5344CB8AC3E}">
        <p14:creationId xmlns:p14="http://schemas.microsoft.com/office/powerpoint/2010/main" val="951036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1B40C46-DCFA-4A43-A3A4-98A884B4906D}" type="datetimeFigureOut">
              <a:rPr lang="en-US" smtClean="0"/>
              <a:t>11/25/2022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1972FB-0169-4F15-A1FF-BD4BD447F760}" type="slidenum">
              <a:rPr lang="en-US" smtClean="0"/>
              <a:t>‹#›</a:t>
            </a:fld>
            <a:endParaRPr lang="en-US"/>
          </a:p>
        </p:txBody>
      </p:sp>
    </p:spTree>
    <p:extLst>
      <p:ext uri="{BB962C8B-B14F-4D97-AF65-F5344CB8AC3E}">
        <p14:creationId xmlns:p14="http://schemas.microsoft.com/office/powerpoint/2010/main" val="2454178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B40C46-DCFA-4A43-A3A4-98A884B4906D}" type="datetimeFigureOut">
              <a:rPr lang="en-US" smtClean="0"/>
              <a:t>11/25/2022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1972FB-0169-4F15-A1FF-BD4BD447F760}" type="slidenum">
              <a:rPr lang="en-US" smtClean="0"/>
              <a:t>‹#›</a:t>
            </a:fld>
            <a:endParaRPr lang="en-US"/>
          </a:p>
        </p:txBody>
      </p:sp>
    </p:spTree>
    <p:extLst>
      <p:ext uri="{BB962C8B-B14F-4D97-AF65-F5344CB8AC3E}">
        <p14:creationId xmlns:p14="http://schemas.microsoft.com/office/powerpoint/2010/main" val="2336302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1B40C46-DCFA-4A43-A3A4-98A884B4906D}" type="datetimeFigureOut">
              <a:rPr lang="en-US" smtClean="0"/>
              <a:t>11/25/2022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1972FB-0169-4F15-A1FF-BD4BD447F760}" type="slidenum">
              <a:rPr lang="en-US" smtClean="0"/>
              <a:t>‹#›</a:t>
            </a:fld>
            <a:endParaRPr lang="en-US"/>
          </a:p>
        </p:txBody>
      </p:sp>
    </p:spTree>
    <p:extLst>
      <p:ext uri="{BB962C8B-B14F-4D97-AF65-F5344CB8AC3E}">
        <p14:creationId xmlns:p14="http://schemas.microsoft.com/office/powerpoint/2010/main" val="4104382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1B40C46-DCFA-4A43-A3A4-98A884B4906D}" type="datetimeFigureOut">
              <a:rPr lang="en-US" smtClean="0"/>
              <a:t>11/25/2022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1972FB-0169-4F15-A1FF-BD4BD447F760}" type="slidenum">
              <a:rPr lang="en-US" smtClean="0"/>
              <a:t>‹#›</a:t>
            </a:fld>
            <a:endParaRPr lang="en-US"/>
          </a:p>
        </p:txBody>
      </p:sp>
    </p:spTree>
    <p:extLst>
      <p:ext uri="{BB962C8B-B14F-4D97-AF65-F5344CB8AC3E}">
        <p14:creationId xmlns:p14="http://schemas.microsoft.com/office/powerpoint/2010/main" val="2672607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B40C46-DCFA-4A43-A3A4-98A884B4906D}" type="datetimeFigureOut">
              <a:rPr lang="en-US" smtClean="0"/>
              <a:t>11/25/2022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1972FB-0169-4F15-A1FF-BD4BD447F760}" type="slidenum">
              <a:rPr lang="en-US" smtClean="0"/>
              <a:t>‹#›</a:t>
            </a:fld>
            <a:endParaRPr lang="en-US"/>
          </a:p>
        </p:txBody>
      </p:sp>
    </p:spTree>
    <p:extLst>
      <p:ext uri="{BB962C8B-B14F-4D97-AF65-F5344CB8AC3E}">
        <p14:creationId xmlns:p14="http://schemas.microsoft.com/office/powerpoint/2010/main" val="2255167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1B40C46-DCFA-4A43-A3A4-98A884B4906D}" type="datetimeFigureOut">
              <a:rPr lang="en-US" smtClean="0"/>
              <a:t>11/25/2022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1972FB-0169-4F15-A1FF-BD4BD447F760}" type="slidenum">
              <a:rPr lang="en-US" smtClean="0"/>
              <a:t>‹#›</a:t>
            </a:fld>
            <a:endParaRPr lang="en-US"/>
          </a:p>
        </p:txBody>
      </p:sp>
    </p:spTree>
    <p:extLst>
      <p:ext uri="{BB962C8B-B14F-4D97-AF65-F5344CB8AC3E}">
        <p14:creationId xmlns:p14="http://schemas.microsoft.com/office/powerpoint/2010/main" val="3748892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1B40C46-DCFA-4A43-A3A4-98A884B4906D}" type="datetimeFigureOut">
              <a:rPr lang="en-US" smtClean="0"/>
              <a:t>11/25/2022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1972FB-0169-4F15-A1FF-BD4BD447F760}" type="slidenum">
              <a:rPr lang="en-US" smtClean="0"/>
              <a:t>‹#›</a:t>
            </a:fld>
            <a:endParaRPr lang="en-US"/>
          </a:p>
        </p:txBody>
      </p:sp>
    </p:spTree>
    <p:extLst>
      <p:ext uri="{BB962C8B-B14F-4D97-AF65-F5344CB8AC3E}">
        <p14:creationId xmlns:p14="http://schemas.microsoft.com/office/powerpoint/2010/main" val="2868310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B40C46-DCFA-4A43-A3A4-98A884B4906D}" type="datetimeFigureOut">
              <a:rPr lang="en-US" smtClean="0"/>
              <a:t>11/25/2022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1972FB-0169-4F15-A1FF-BD4BD447F760}" type="slidenum">
              <a:rPr lang="en-US" smtClean="0"/>
              <a:t>‹#›</a:t>
            </a:fld>
            <a:endParaRPr lang="en-US"/>
          </a:p>
        </p:txBody>
      </p:sp>
    </p:spTree>
    <p:extLst>
      <p:ext uri="{BB962C8B-B14F-4D97-AF65-F5344CB8AC3E}">
        <p14:creationId xmlns:p14="http://schemas.microsoft.com/office/powerpoint/2010/main" val="1791483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os.ga.gov/index.php/licensing/plb/45/board_members_and_st" TargetMode="External"/><Relationship Id="rId7" Type="http://schemas.openxmlformats.org/officeDocument/2006/relationships/hyperlink" Target="https://www.ncsbn.org/index.ht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www.ncchc.org/cnp-regulations" TargetMode="External"/><Relationship Id="rId5" Type="http://schemas.openxmlformats.org/officeDocument/2006/relationships/hyperlink" Target="http://nacns.org/wpcontent/uploads/2016/11/3B-GuideToBON.pdf" TargetMode="External"/><Relationship Id="rId4" Type="http://schemas.openxmlformats.org/officeDocument/2006/relationships/hyperlink" Target="https://rules.sos.ga.gov/gac/410-10"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54480"/>
            <a:ext cx="9144000" cy="636134"/>
          </a:xfrm>
        </p:spPr>
        <p:txBody>
          <a:bodyPr>
            <a:normAutofit/>
          </a:bodyPr>
          <a:lstStyle/>
          <a:p>
            <a:r>
              <a:rPr lang="en-US" sz="2400" b="1" dirty="0">
                <a:latin typeface="Garamond" panose="02020404030301010803" pitchFamily="18" charset="0"/>
              </a:rPr>
              <a:t>Regulation for Nursing Practice Staff Development Meeting</a:t>
            </a:r>
          </a:p>
        </p:txBody>
      </p:sp>
      <p:sp>
        <p:nvSpPr>
          <p:cNvPr id="3" name="Subtitle 2"/>
          <p:cNvSpPr>
            <a:spLocks noGrp="1"/>
          </p:cNvSpPr>
          <p:nvPr>
            <p:ph type="subTitle" idx="1"/>
          </p:nvPr>
        </p:nvSpPr>
        <p:spPr>
          <a:xfrm>
            <a:off x="1524000" y="2795451"/>
            <a:ext cx="9144000" cy="2271224"/>
          </a:xfrm>
        </p:spPr>
        <p:txBody>
          <a:bodyPr/>
          <a:lstStyle/>
          <a:p>
            <a:endParaRPr lang="en-US" dirty="0">
              <a:latin typeface="Garamond" panose="02020404030301010803" pitchFamily="18" charset="0"/>
            </a:endParaRPr>
          </a:p>
          <a:p>
            <a:r>
              <a:rPr lang="en-US" dirty="0">
                <a:latin typeface="Garamond" panose="02020404030301010803" pitchFamily="18" charset="0"/>
              </a:rPr>
              <a:t>NURS - 6050C: Policy and Advocacy for Improving Population Health</a:t>
            </a:r>
          </a:p>
          <a:p>
            <a:endParaRPr lang="en-US" dirty="0">
              <a:latin typeface="Garamond" panose="02020404030301010803" pitchFamily="18" charset="0"/>
            </a:endParaRPr>
          </a:p>
          <a:p>
            <a:endParaRPr lang="en-US" dirty="0"/>
          </a:p>
        </p:txBody>
      </p:sp>
    </p:spTree>
    <p:extLst>
      <p:ext uri="{BB962C8B-B14F-4D97-AF65-F5344CB8AC3E}">
        <p14:creationId xmlns:p14="http://schemas.microsoft.com/office/powerpoint/2010/main" val="662438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66000">
              <a:srgbClr val="FF6600">
                <a:alpha val="56000"/>
              </a:srgbClr>
            </a:gs>
            <a:gs pos="37000">
              <a:srgbClr val="660066">
                <a:alpha val="17000"/>
              </a:srgb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470057"/>
            <a:ext cx="10515600" cy="1148882"/>
          </a:xfrm>
        </p:spPr>
        <p:txBody>
          <a:bodyPr>
            <a:normAutofit/>
          </a:bodyPr>
          <a:lstStyle/>
          <a:p>
            <a:pPr algn="ctr"/>
            <a:r>
              <a:rPr lang="en-US" sz="3600" b="1" dirty="0">
                <a:latin typeface="Garamond" panose="02020404030301010803" pitchFamily="18" charset="0"/>
              </a:rPr>
              <a:t>Conclusion</a:t>
            </a:r>
          </a:p>
        </p:txBody>
      </p:sp>
      <p:sp>
        <p:nvSpPr>
          <p:cNvPr id="3" name="Content Placeholder 2"/>
          <p:cNvSpPr>
            <a:spLocks noGrp="1"/>
          </p:cNvSpPr>
          <p:nvPr>
            <p:ph idx="1"/>
          </p:nvPr>
        </p:nvSpPr>
        <p:spPr/>
        <p:txBody>
          <a:bodyPr/>
          <a:lstStyle/>
          <a:p>
            <a:pPr>
              <a:buFont typeface="Wingdings" panose="05000000000000000000" pitchFamily="2" charset="2"/>
              <a:buChar char="v"/>
            </a:pPr>
            <a:r>
              <a:rPr lang="en-US" sz="2400" dirty="0">
                <a:latin typeface="Garamond" panose="02020404030301010803" pitchFamily="18" charset="0"/>
              </a:rPr>
              <a:t>The presentation focused on the regulation of nursing practice</a:t>
            </a:r>
          </a:p>
          <a:p>
            <a:pPr>
              <a:buFont typeface="Wingdings" panose="05000000000000000000" pitchFamily="2" charset="2"/>
              <a:buChar char="v"/>
            </a:pPr>
            <a:r>
              <a:rPr lang="en-US" sz="2400" dirty="0">
                <a:latin typeface="Garamond" panose="02020404030301010803" pitchFamily="18" charset="0"/>
              </a:rPr>
              <a:t>Notably, nursing practice is controlled at the state level via civil procedures and administrative laws (BONs)</a:t>
            </a:r>
          </a:p>
          <a:p>
            <a:pPr>
              <a:buFont typeface="Wingdings" panose="05000000000000000000" pitchFamily="2" charset="2"/>
              <a:buChar char="v"/>
            </a:pPr>
            <a:r>
              <a:rPr lang="en-US" sz="2400" dirty="0">
                <a:latin typeface="Garamond" panose="02020404030301010803" pitchFamily="18" charset="0"/>
              </a:rPr>
              <a:t>State BONs advocate for safe and competent nursing care</a:t>
            </a:r>
          </a:p>
          <a:p>
            <a:pPr>
              <a:buFont typeface="Wingdings" panose="05000000000000000000" pitchFamily="2" charset="2"/>
              <a:buChar char="v"/>
            </a:pPr>
            <a:r>
              <a:rPr lang="en-US" sz="2400" dirty="0">
                <a:latin typeface="Garamond" panose="02020404030301010803" pitchFamily="18" charset="0"/>
              </a:rPr>
              <a:t>Professional nursing associations advocate for nurses’ interests</a:t>
            </a:r>
          </a:p>
          <a:p>
            <a:pPr>
              <a:buFont typeface="Wingdings" panose="05000000000000000000" pitchFamily="2" charset="2"/>
              <a:buChar char="v"/>
            </a:pPr>
            <a:r>
              <a:rPr lang="en-US" sz="2400" dirty="0">
                <a:latin typeface="Garamond" panose="02020404030301010803" pitchFamily="18" charset="0"/>
              </a:rPr>
              <a:t>Both professional nursing associations and BONs serve critical roles in promoting safe and effective nursing practice.</a:t>
            </a:r>
          </a:p>
          <a:p>
            <a:pPr>
              <a:buFont typeface="Wingdings" panose="05000000000000000000" pitchFamily="2" charset="2"/>
              <a:buChar char="v"/>
            </a:pPr>
            <a:r>
              <a:rPr lang="en-US" sz="2400" dirty="0">
                <a:latin typeface="Garamond" panose="02020404030301010803" pitchFamily="18" charset="0"/>
              </a:rPr>
              <a:t>In Georgia, the BON has 13 members nominated by the Governor and confirmed by the congress. </a:t>
            </a:r>
          </a:p>
          <a:p>
            <a:endParaRPr lang="en-US" dirty="0"/>
          </a:p>
        </p:txBody>
      </p:sp>
    </p:spTree>
    <p:extLst>
      <p:ext uri="{BB962C8B-B14F-4D97-AF65-F5344CB8AC3E}">
        <p14:creationId xmlns:p14="http://schemas.microsoft.com/office/powerpoint/2010/main" val="2746999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Garamond" panose="02020404030301010803" pitchFamily="18" charset="0"/>
              </a:rPr>
              <a:t>References</a:t>
            </a:r>
          </a:p>
        </p:txBody>
      </p:sp>
      <p:sp>
        <p:nvSpPr>
          <p:cNvPr id="3" name="Content Placeholder 2"/>
          <p:cNvSpPr>
            <a:spLocks noGrp="1"/>
          </p:cNvSpPr>
          <p:nvPr>
            <p:ph idx="1"/>
          </p:nvPr>
        </p:nvSpPr>
        <p:spPr>
          <a:xfrm>
            <a:off x="838200" y="1334125"/>
            <a:ext cx="10515600" cy="5141626"/>
          </a:xfrm>
          <a:gradFill>
            <a:gsLst>
              <a:gs pos="66000">
                <a:srgbClr val="FF6600">
                  <a:alpha val="56000"/>
                </a:srgbClr>
              </a:gs>
              <a:gs pos="37000">
                <a:srgbClr val="660066">
                  <a:alpha val="17000"/>
                </a:srgbClr>
              </a:gs>
            </a:gsLst>
            <a:lin ang="5400000" scaled="1"/>
          </a:gradFill>
        </p:spPr>
        <p:txBody>
          <a:bodyPr>
            <a:normAutofit fontScale="62500" lnSpcReduction="20000"/>
          </a:bodyPr>
          <a:lstStyle/>
          <a:p>
            <a:pPr>
              <a:buFont typeface="Courier New" panose="02070309020205020404" pitchFamily="49" charset="0"/>
              <a:buChar char="o"/>
            </a:pPr>
            <a:r>
              <a:rPr lang="en-US" sz="3400" dirty="0">
                <a:latin typeface="Garamond" panose="02020404030301010803" pitchFamily="18" charset="0"/>
              </a:rPr>
              <a:t>ANA Enterprise. (</a:t>
            </a:r>
            <a:r>
              <a:rPr lang="en-US" sz="3400" dirty="0" err="1">
                <a:latin typeface="Garamond" panose="02020404030301010803" pitchFamily="18" charset="0"/>
              </a:rPr>
              <a:t>n.d.</a:t>
            </a:r>
            <a:r>
              <a:rPr lang="en-US" sz="3400" dirty="0">
                <a:latin typeface="Garamond" panose="02020404030301010803" pitchFamily="18" charset="0"/>
              </a:rPr>
              <a:t>). About ANA. https://www.nursingworld.org/ana/about-ana/</a:t>
            </a:r>
          </a:p>
          <a:p>
            <a:pPr>
              <a:buFont typeface="Courier New" panose="02070309020205020404" pitchFamily="49" charset="0"/>
              <a:buChar char="o"/>
            </a:pPr>
            <a:r>
              <a:rPr lang="en-US" sz="3400" dirty="0">
                <a:latin typeface="Garamond" panose="02020404030301010803" pitchFamily="18" charset="0"/>
              </a:rPr>
              <a:t>Case Text. </a:t>
            </a:r>
            <a:r>
              <a:rPr lang="en-US" sz="3400" i="1" dirty="0">
                <a:latin typeface="Garamond" panose="02020404030301010803" pitchFamily="18" charset="0"/>
              </a:rPr>
              <a:t>Section 43-26-4 - Georgia Board of Nursing, membership, meetings, officers, Ga. Code § 43-26-4</a:t>
            </a:r>
            <a:r>
              <a:rPr lang="en-US" sz="3400" dirty="0">
                <a:latin typeface="Garamond" panose="02020404030301010803" pitchFamily="18" charset="0"/>
              </a:rPr>
              <a:t>. 	(2021). </a:t>
            </a:r>
            <a:r>
              <a:rPr lang="en-US" sz="3400" dirty="0">
                <a:latin typeface="Garamond" panose="02020404030301010803" pitchFamily="18" charset="0"/>
                <a:hlinkClick r:id="rId3"/>
              </a:rPr>
              <a:t>https://sos.ga.gov/index.php/licensing/plb/45/board_members_and_st</a:t>
            </a:r>
            <a:r>
              <a:rPr lang="en-US" sz="3400" dirty="0">
                <a:latin typeface="Garamond" panose="02020404030301010803" pitchFamily="18" charset="0"/>
              </a:rPr>
              <a:t>	</a:t>
            </a:r>
            <a:r>
              <a:rPr lang="en-US" sz="3400" dirty="0" err="1">
                <a:latin typeface="Garamond" panose="02020404030301010803" pitchFamily="18" charset="0"/>
              </a:rPr>
              <a:t>aff</a:t>
            </a:r>
            <a:r>
              <a:rPr lang="en-US" sz="3400" dirty="0">
                <a:latin typeface="Garamond" panose="02020404030301010803" pitchFamily="18" charset="0"/>
              </a:rPr>
              <a:t>.</a:t>
            </a:r>
          </a:p>
          <a:p>
            <a:pPr>
              <a:buFont typeface="Courier New" panose="02070309020205020404" pitchFamily="49" charset="0"/>
              <a:buChar char="o"/>
            </a:pPr>
            <a:r>
              <a:rPr lang="en-US" sz="3400" dirty="0">
                <a:latin typeface="Garamond" panose="02020404030301010803" pitchFamily="18" charset="0"/>
              </a:rPr>
              <a:t>Georgia BON. (</a:t>
            </a:r>
            <a:r>
              <a:rPr lang="en-US" sz="3400" dirty="0" err="1">
                <a:latin typeface="Garamond" panose="02020404030301010803" pitchFamily="18" charset="0"/>
              </a:rPr>
              <a:t>n.d.</a:t>
            </a:r>
            <a:r>
              <a:rPr lang="en-US" sz="3400" dirty="0">
                <a:latin typeface="Garamond" panose="02020404030301010803" pitchFamily="18" charset="0"/>
              </a:rPr>
              <a:t>-a). Board members and staff. 		https://sos.ga.gov/index.php/licensing/plb/45/board_members_and_staff</a:t>
            </a:r>
          </a:p>
          <a:p>
            <a:pPr>
              <a:buFont typeface="Courier New" panose="02070309020205020404" pitchFamily="49" charset="0"/>
              <a:buChar char="o"/>
            </a:pPr>
            <a:r>
              <a:rPr lang="en-US" sz="3400" dirty="0">
                <a:latin typeface="Garamond" panose="02020404030301010803" pitchFamily="18" charset="0"/>
              </a:rPr>
              <a:t>Georgia BON. (</a:t>
            </a:r>
            <a:r>
              <a:rPr lang="en-US" sz="3400" dirty="0" err="1">
                <a:latin typeface="Garamond" panose="02020404030301010803" pitchFamily="18" charset="0"/>
              </a:rPr>
              <a:t>n.d.</a:t>
            </a:r>
            <a:r>
              <a:rPr lang="en-US" sz="3400" dirty="0">
                <a:latin typeface="Garamond" panose="02020404030301010803" pitchFamily="18" charset="0"/>
              </a:rPr>
              <a:t>-b). Rules and regulations of the State of Georgia. 	</a:t>
            </a:r>
            <a:r>
              <a:rPr lang="en-US" sz="3400" dirty="0">
                <a:latin typeface="Garamond" panose="02020404030301010803" pitchFamily="18" charset="0"/>
                <a:hlinkClick r:id="rId4"/>
              </a:rPr>
              <a:t>https://rules.sos.ga.gov/gac/410-10</a:t>
            </a:r>
            <a:r>
              <a:rPr lang="en-US" sz="3400" dirty="0">
                <a:latin typeface="Garamond" panose="02020404030301010803" pitchFamily="18" charset="0"/>
              </a:rPr>
              <a:t> </a:t>
            </a:r>
          </a:p>
          <a:p>
            <a:pPr>
              <a:buFont typeface="Courier New" panose="02070309020205020404" pitchFamily="49" charset="0"/>
              <a:buChar char="o"/>
            </a:pPr>
            <a:r>
              <a:rPr lang="en-US" sz="3400" dirty="0">
                <a:latin typeface="Garamond" panose="02020404030301010803" pitchFamily="18" charset="0"/>
              </a:rPr>
              <a:t>Georgia BON. (</a:t>
            </a:r>
            <a:r>
              <a:rPr lang="en-US" sz="3400" dirty="0" err="1">
                <a:latin typeface="Garamond" panose="02020404030301010803" pitchFamily="18" charset="0"/>
              </a:rPr>
              <a:t>n.d.</a:t>
            </a:r>
            <a:r>
              <a:rPr lang="en-US" sz="3400" dirty="0">
                <a:latin typeface="Garamond" panose="02020404030301010803" pitchFamily="18" charset="0"/>
              </a:rPr>
              <a:t>-c). Scope of practice decision-making model. 	https://sos.ga.gov/PLB/acrobat/Forms/38 Reference -Scope of Practice 	DecisionTree.pdf   </a:t>
            </a:r>
          </a:p>
          <a:p>
            <a:pPr>
              <a:buFont typeface="Courier New" panose="02070309020205020404" pitchFamily="49" charset="0"/>
              <a:buChar char="o"/>
            </a:pPr>
            <a:r>
              <a:rPr lang="en-US" sz="3400" dirty="0">
                <a:latin typeface="Garamond" panose="02020404030301010803" pitchFamily="18" charset="0"/>
              </a:rPr>
              <a:t>NACNS. (2018). Guide to getting appointed to your State Boards of Nursing: Why seek 	appointment to your state board of nursing? 	</a:t>
            </a:r>
            <a:r>
              <a:rPr lang="en-US" sz="3400" dirty="0">
                <a:latin typeface="Garamond" panose="02020404030301010803" pitchFamily="18" charset="0"/>
                <a:hlinkClick r:id="rId5"/>
              </a:rPr>
              <a:t>http://nacns.org/wpcontent/uploads/2016/11/3B-GuideToBON.pdf</a:t>
            </a:r>
            <a:r>
              <a:rPr lang="en-US" sz="3400" dirty="0">
                <a:latin typeface="Garamond" panose="02020404030301010803" pitchFamily="18" charset="0"/>
              </a:rPr>
              <a:t> </a:t>
            </a:r>
          </a:p>
          <a:p>
            <a:pPr>
              <a:buFont typeface="Courier New" panose="02070309020205020404" pitchFamily="49" charset="0"/>
              <a:buChar char="o"/>
            </a:pPr>
            <a:r>
              <a:rPr lang="en-US" sz="3400" dirty="0">
                <a:latin typeface="Garamond" panose="02020404030301010803" pitchFamily="18" charset="0"/>
              </a:rPr>
              <a:t>National Commission on Correctional Healthcare (NCCHC). (</a:t>
            </a:r>
            <a:r>
              <a:rPr lang="en-US" sz="3400" dirty="0" err="1">
                <a:latin typeface="Garamond" panose="02020404030301010803" pitchFamily="18" charset="0"/>
              </a:rPr>
              <a:t>n.d.</a:t>
            </a:r>
            <a:r>
              <a:rPr lang="en-US" sz="3400" dirty="0">
                <a:latin typeface="Garamond" panose="02020404030301010803" pitchFamily="18" charset="0"/>
              </a:rPr>
              <a:t>). Regulations, standards and 	policies. </a:t>
            </a:r>
            <a:r>
              <a:rPr lang="en-US" sz="3400" dirty="0">
                <a:latin typeface="Garamond" panose="02020404030301010803" pitchFamily="18" charset="0"/>
                <a:hlinkClick r:id="rId6"/>
              </a:rPr>
              <a:t>https://www.ncchc.org/cnp-regulations</a:t>
            </a:r>
            <a:r>
              <a:rPr lang="en-US" sz="3400" dirty="0">
                <a:latin typeface="Garamond" panose="02020404030301010803" pitchFamily="18" charset="0"/>
              </a:rPr>
              <a:t> </a:t>
            </a:r>
          </a:p>
          <a:p>
            <a:pPr>
              <a:buFont typeface="Courier New" panose="02070309020205020404" pitchFamily="49" charset="0"/>
              <a:buChar char="o"/>
            </a:pPr>
            <a:r>
              <a:rPr lang="en-US" sz="3400" dirty="0">
                <a:latin typeface="Garamond" panose="02020404030301010803" pitchFamily="18" charset="0"/>
              </a:rPr>
              <a:t>National Council of State Boards of Nursing (NCSBN). (</a:t>
            </a:r>
            <a:r>
              <a:rPr lang="en-US" sz="3400" dirty="0" err="1">
                <a:latin typeface="Garamond" panose="02020404030301010803" pitchFamily="18" charset="0"/>
              </a:rPr>
              <a:t>n.d.</a:t>
            </a:r>
            <a:r>
              <a:rPr lang="en-US" sz="3400" dirty="0">
                <a:latin typeface="Garamond" panose="02020404030301010803" pitchFamily="18" charset="0"/>
              </a:rPr>
              <a:t>). The world leader in nursing 	regulatory knowledge. </a:t>
            </a:r>
            <a:r>
              <a:rPr lang="en-US" sz="3400" dirty="0">
                <a:latin typeface="Garamond" panose="02020404030301010803" pitchFamily="18" charset="0"/>
                <a:hlinkClick r:id="rId7"/>
              </a:rPr>
              <a:t>https://www.ncsbn.org/index.htm</a:t>
            </a:r>
            <a:r>
              <a:rPr lang="en-US" sz="3400" dirty="0">
                <a:latin typeface="Garamond" panose="02020404030301010803" pitchFamily="18" charset="0"/>
              </a:rPr>
              <a:t> </a:t>
            </a:r>
          </a:p>
          <a:p>
            <a:endParaRPr lang="en-US" dirty="0">
              <a:latin typeface="Garamond" panose="02020404030301010803" pitchFamily="18" charset="0"/>
            </a:endParaRPr>
          </a:p>
          <a:p>
            <a:pPr marL="0" indent="0">
              <a:buNone/>
            </a:pPr>
            <a:endParaRPr lang="en-US" dirty="0"/>
          </a:p>
        </p:txBody>
      </p:sp>
    </p:spTree>
    <p:extLst>
      <p:ext uri="{BB962C8B-B14F-4D97-AF65-F5344CB8AC3E}">
        <p14:creationId xmlns:p14="http://schemas.microsoft.com/office/powerpoint/2010/main" val="2149684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28000">
              <a:srgbClr val="FF6600">
                <a:alpha val="56000"/>
              </a:srgbClr>
            </a:gs>
            <a:gs pos="66000">
              <a:srgbClr val="660066">
                <a:alpha val="17000"/>
              </a:srgbClr>
            </a:gs>
          </a:gsLst>
          <a:lin ang="5400000" scaled="1"/>
        </a:gra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1808870" y="280719"/>
            <a:ext cx="9037321" cy="1325563"/>
          </a:xfrm>
        </p:spPr>
        <p:txBody>
          <a:bodyPr>
            <a:normAutofit/>
          </a:bodyPr>
          <a:lstStyle/>
          <a:p>
            <a:pPr algn="ctr"/>
            <a:r>
              <a:rPr lang="en-US" sz="3600" b="1" dirty="0">
                <a:latin typeface="Garamond" panose="02020404030301010803" pitchFamily="18" charset="0"/>
              </a:rPr>
              <a:t>Introduction </a:t>
            </a:r>
          </a:p>
        </p:txBody>
      </p:sp>
      <p:sp>
        <p:nvSpPr>
          <p:cNvPr id="8" name="Rectangle 7"/>
          <p:cNvSpPr/>
          <p:nvPr/>
        </p:nvSpPr>
        <p:spPr>
          <a:xfrm>
            <a:off x="1808871" y="1690688"/>
            <a:ext cx="9037320" cy="3885653"/>
          </a:xfrm>
          <a:prstGeom prst="rect">
            <a:avLst/>
          </a:prstGeom>
          <a:gradFill>
            <a:gsLst>
              <a:gs pos="88000">
                <a:srgbClr val="FF6600">
                  <a:alpha val="65000"/>
                </a:srgbClr>
              </a:gs>
              <a:gs pos="37000">
                <a:srgbClr val="660066">
                  <a:alpha val="17000"/>
                </a:srgb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latin typeface="Garamond" panose="02020404030301010803" pitchFamily="18" charset="0"/>
              </a:rPr>
              <a:t>Nursing practice has substantial bearings on patient outcomes, patient safety, and health care delivery. Thus, its regulation is a critical component aimed at guaranteeing competent and safe practice. How the profession of nursing is regulated is the focus of this presentation. </a:t>
            </a:r>
          </a:p>
        </p:txBody>
      </p:sp>
    </p:spTree>
    <p:extLst>
      <p:ext uri="{BB962C8B-B14F-4D97-AF65-F5344CB8AC3E}">
        <p14:creationId xmlns:p14="http://schemas.microsoft.com/office/powerpoint/2010/main" val="632512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66000">
              <a:srgbClr val="FF6600">
                <a:alpha val="56000"/>
              </a:srgbClr>
            </a:gs>
            <a:gs pos="37000">
              <a:srgbClr val="660066">
                <a:alpha val="17000"/>
              </a:srgb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t>Boards of Nursing vs. Professional Nurse Associations</a:t>
            </a:r>
          </a:p>
        </p:txBody>
      </p:sp>
      <p:sp>
        <p:nvSpPr>
          <p:cNvPr id="3" name="Content Placeholder 2"/>
          <p:cNvSpPr>
            <a:spLocks noGrp="1"/>
          </p:cNvSpPr>
          <p:nvPr>
            <p:ph sz="half" idx="1"/>
          </p:nvPr>
        </p:nvSpPr>
        <p:spPr>
          <a:xfrm>
            <a:off x="838200" y="1825624"/>
            <a:ext cx="5450058" cy="4673650"/>
          </a:xfrm>
        </p:spPr>
        <p:txBody>
          <a:bodyPr>
            <a:normAutofit fontScale="55000" lnSpcReduction="20000"/>
          </a:bodyPr>
          <a:lstStyle/>
          <a:p>
            <a:pPr>
              <a:buFont typeface="Courier New" panose="02070309020205020404" pitchFamily="49" charset="0"/>
              <a:buChar char="o"/>
            </a:pPr>
            <a:r>
              <a:rPr lang="en-US" sz="3600" b="1" dirty="0">
                <a:latin typeface="Garamond" panose="02020404030301010803" pitchFamily="18" charset="0"/>
              </a:rPr>
              <a:t>Boards of Nursing</a:t>
            </a:r>
          </a:p>
          <a:p>
            <a:pPr lvl="1">
              <a:buFont typeface="Courier New" panose="02070309020205020404" pitchFamily="49" charset="0"/>
              <a:buChar char="o"/>
            </a:pPr>
            <a:r>
              <a:rPr lang="en-US" sz="3600" dirty="0">
                <a:latin typeface="Garamond" panose="02020404030301010803" pitchFamily="18" charset="0"/>
              </a:rPr>
              <a:t>State agencies</a:t>
            </a:r>
          </a:p>
          <a:p>
            <a:pPr marL="457200" lvl="1" indent="0">
              <a:buNone/>
            </a:pPr>
            <a:endParaRPr lang="en-US" sz="3600" dirty="0">
              <a:latin typeface="Garamond" panose="02020404030301010803" pitchFamily="18" charset="0"/>
            </a:endParaRPr>
          </a:p>
          <a:p>
            <a:pPr lvl="1">
              <a:buFont typeface="Courier New" panose="02070309020205020404" pitchFamily="49" charset="0"/>
              <a:buChar char="o"/>
            </a:pPr>
            <a:r>
              <a:rPr lang="en-US" sz="3600" dirty="0">
                <a:latin typeface="Garamond" panose="02020404030301010803" pitchFamily="18" charset="0"/>
              </a:rPr>
              <a:t>Membership is compulsory for nurses</a:t>
            </a:r>
          </a:p>
          <a:p>
            <a:pPr marL="457200" lvl="1" indent="0">
              <a:buNone/>
            </a:pPr>
            <a:endParaRPr lang="en-US" sz="3600" dirty="0">
              <a:latin typeface="Garamond" panose="02020404030301010803" pitchFamily="18" charset="0"/>
            </a:endParaRPr>
          </a:p>
          <a:p>
            <a:pPr lvl="1">
              <a:buFont typeface="Courier New" panose="02070309020205020404" pitchFamily="49" charset="0"/>
              <a:buChar char="o"/>
            </a:pPr>
            <a:r>
              <a:rPr lang="en-US" sz="3600" dirty="0">
                <a:latin typeface="Garamond" panose="02020404030301010803" pitchFamily="18" charset="0"/>
              </a:rPr>
              <a:t>Promotes and protects public health and wellbeing </a:t>
            </a:r>
          </a:p>
          <a:p>
            <a:pPr marL="457200" lvl="1" indent="0">
              <a:buNone/>
            </a:pPr>
            <a:endParaRPr lang="en-US" sz="3600" dirty="0">
              <a:latin typeface="Garamond" panose="02020404030301010803" pitchFamily="18" charset="0"/>
            </a:endParaRPr>
          </a:p>
          <a:p>
            <a:pPr lvl="1">
              <a:buFont typeface="Courier New" panose="02070309020205020404" pitchFamily="49" charset="0"/>
              <a:buChar char="o"/>
            </a:pPr>
            <a:r>
              <a:rPr lang="en-US" sz="3600" dirty="0">
                <a:latin typeface="Garamond" panose="02020404030301010803" pitchFamily="18" charset="0"/>
              </a:rPr>
              <a:t>NCSBN and BONs are led by board of directors elected by members</a:t>
            </a:r>
          </a:p>
          <a:p>
            <a:pPr marL="457200" lvl="1" indent="0">
              <a:buNone/>
            </a:pPr>
            <a:endParaRPr lang="en-US" sz="3600" dirty="0">
              <a:latin typeface="Garamond" panose="02020404030301010803" pitchFamily="18" charset="0"/>
            </a:endParaRPr>
          </a:p>
          <a:p>
            <a:pPr lvl="1">
              <a:buFont typeface="Courier New" panose="02070309020205020404" pitchFamily="49" charset="0"/>
              <a:buChar char="o"/>
            </a:pPr>
            <a:r>
              <a:rPr lang="en-US" sz="3600" dirty="0">
                <a:latin typeface="Garamond" panose="02020404030301010803" pitchFamily="18" charset="0"/>
              </a:rPr>
              <a:t>Board of directors from every BON meet often to enforce the regulations that administrate nursing education and practice</a:t>
            </a:r>
          </a:p>
          <a:p>
            <a:pPr marL="457200" lvl="1" indent="0">
              <a:buNone/>
            </a:pPr>
            <a:endParaRPr lang="en-US" sz="3600" dirty="0">
              <a:latin typeface="Garamond" panose="02020404030301010803" pitchFamily="18" charset="0"/>
            </a:endParaRPr>
          </a:p>
          <a:p>
            <a:pPr lvl="1">
              <a:buFont typeface="Courier New" panose="02070309020205020404" pitchFamily="49" charset="0"/>
              <a:buChar char="o"/>
            </a:pPr>
            <a:r>
              <a:rPr lang="en-US" sz="3600" dirty="0">
                <a:latin typeface="Garamond" panose="02020404030301010803" pitchFamily="18" charset="0"/>
              </a:rPr>
              <a:t>The state governor and legislature delegate the BON to implement nursing laws and policies</a:t>
            </a:r>
          </a:p>
          <a:p>
            <a:pPr lvl="1">
              <a:buFont typeface="Courier New" panose="02070309020205020404" pitchFamily="49" charset="0"/>
              <a:buChar char="o"/>
            </a:pPr>
            <a:endParaRPr lang="en-US" sz="3000" dirty="0">
              <a:latin typeface="Garamond" panose="02020404030301010803" pitchFamily="18" charset="0"/>
            </a:endParaRPr>
          </a:p>
          <a:p>
            <a:pPr>
              <a:buFont typeface="Wingdings" panose="05000000000000000000" pitchFamily="2" charset="2"/>
              <a:buChar char="v"/>
            </a:pPr>
            <a:endParaRPr lang="en-US" dirty="0"/>
          </a:p>
          <a:p>
            <a:pPr>
              <a:buFont typeface="Wingdings" panose="05000000000000000000" pitchFamily="2" charset="2"/>
              <a:buChar char="v"/>
            </a:pPr>
            <a:endParaRPr lang="en-US" dirty="0"/>
          </a:p>
        </p:txBody>
      </p:sp>
      <p:sp>
        <p:nvSpPr>
          <p:cNvPr id="4" name="Content Placeholder 3"/>
          <p:cNvSpPr>
            <a:spLocks noGrp="1"/>
          </p:cNvSpPr>
          <p:nvPr>
            <p:ph sz="half" idx="2"/>
          </p:nvPr>
        </p:nvSpPr>
        <p:spPr>
          <a:xfrm>
            <a:off x="6172200" y="1825624"/>
            <a:ext cx="5181600" cy="4673650"/>
          </a:xfrm>
        </p:spPr>
        <p:txBody>
          <a:bodyPr>
            <a:noAutofit/>
          </a:bodyPr>
          <a:lstStyle/>
          <a:p>
            <a:pPr>
              <a:buFont typeface="Courier New" panose="02070309020205020404" pitchFamily="49" charset="0"/>
              <a:buChar char="o"/>
            </a:pPr>
            <a:r>
              <a:rPr lang="en-US" sz="2400" b="1" dirty="0">
                <a:latin typeface="Garamond" panose="02020404030301010803" pitchFamily="18" charset="0"/>
              </a:rPr>
              <a:t>Professional Nursing Associations </a:t>
            </a:r>
          </a:p>
          <a:p>
            <a:pPr lvl="1">
              <a:buFont typeface="Courier New" panose="02070309020205020404" pitchFamily="49" charset="0"/>
              <a:buChar char="o"/>
            </a:pPr>
            <a:r>
              <a:rPr lang="en-US" sz="2100" dirty="0">
                <a:latin typeface="Garamond" panose="02020404030301010803" pitchFamily="18" charset="0"/>
              </a:rPr>
              <a:t>Federal, international, or specialty-specific nursing organizations</a:t>
            </a:r>
          </a:p>
          <a:p>
            <a:pPr marL="457200" lvl="1" indent="0">
              <a:buNone/>
            </a:pPr>
            <a:endParaRPr lang="en-US" sz="2100" dirty="0">
              <a:latin typeface="Garamond" panose="02020404030301010803" pitchFamily="18" charset="0"/>
            </a:endParaRPr>
          </a:p>
          <a:p>
            <a:pPr lvl="1">
              <a:buFont typeface="Courier New" panose="02070309020205020404" pitchFamily="49" charset="0"/>
              <a:buChar char="o"/>
            </a:pPr>
            <a:r>
              <a:rPr lang="en-US" sz="2100" dirty="0">
                <a:latin typeface="Garamond" panose="02020404030301010803" pitchFamily="18" charset="0"/>
              </a:rPr>
              <a:t>Voluntary membership</a:t>
            </a:r>
          </a:p>
          <a:p>
            <a:pPr marL="457200" lvl="1" indent="0">
              <a:buNone/>
            </a:pPr>
            <a:endParaRPr lang="en-US" sz="2100" dirty="0">
              <a:latin typeface="Garamond" panose="02020404030301010803" pitchFamily="18" charset="0"/>
            </a:endParaRPr>
          </a:p>
          <a:p>
            <a:pPr lvl="1">
              <a:buFont typeface="Courier New" panose="02070309020205020404" pitchFamily="49" charset="0"/>
              <a:buChar char="o"/>
            </a:pPr>
            <a:r>
              <a:rPr lang="en-US" sz="2100" dirty="0">
                <a:latin typeface="Garamond" panose="02020404030301010803" pitchFamily="18" charset="0"/>
              </a:rPr>
              <a:t>Advocate for nurses’ interests</a:t>
            </a:r>
          </a:p>
          <a:p>
            <a:pPr marL="457200" lvl="1" indent="0">
              <a:buNone/>
            </a:pPr>
            <a:endParaRPr lang="en-US" sz="2100" dirty="0">
              <a:latin typeface="Garamond" panose="02020404030301010803" pitchFamily="18" charset="0"/>
            </a:endParaRPr>
          </a:p>
          <a:p>
            <a:pPr lvl="1">
              <a:buFont typeface="Courier New" panose="02070309020205020404" pitchFamily="49" charset="0"/>
              <a:buChar char="o"/>
            </a:pPr>
            <a:r>
              <a:rPr lang="en-US" sz="2100" dirty="0">
                <a:latin typeface="Garamond" panose="02020404030301010803" pitchFamily="18" charset="0"/>
              </a:rPr>
              <a:t>Have the authority to lobby for public health policies</a:t>
            </a:r>
          </a:p>
          <a:p>
            <a:pPr marL="457200" lvl="1" indent="0">
              <a:buNone/>
            </a:pPr>
            <a:endParaRPr lang="en-US" sz="2100" dirty="0">
              <a:latin typeface="Garamond" panose="02020404030301010803" pitchFamily="18" charset="0"/>
            </a:endParaRPr>
          </a:p>
          <a:p>
            <a:pPr lvl="1">
              <a:buFont typeface="Courier New" panose="02070309020205020404" pitchFamily="49" charset="0"/>
              <a:buChar char="o"/>
            </a:pPr>
            <a:r>
              <a:rPr lang="en-US" sz="2100" dirty="0">
                <a:latin typeface="Garamond" panose="02020404030301010803" pitchFamily="18" charset="0"/>
              </a:rPr>
              <a:t>Have no power to issue or monitor licensing</a:t>
            </a:r>
          </a:p>
        </p:txBody>
      </p:sp>
    </p:spTree>
    <p:extLst>
      <p:ext uri="{BB962C8B-B14F-4D97-AF65-F5344CB8AC3E}">
        <p14:creationId xmlns:p14="http://schemas.microsoft.com/office/powerpoint/2010/main" val="1483168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66000">
              <a:srgbClr val="FF6600">
                <a:alpha val="56000"/>
              </a:srgbClr>
            </a:gs>
            <a:gs pos="37000">
              <a:srgbClr val="660066">
                <a:alpha val="17000"/>
              </a:srgb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33891"/>
          </a:xfrm>
        </p:spPr>
        <p:txBody>
          <a:bodyPr>
            <a:normAutofit/>
          </a:bodyPr>
          <a:lstStyle/>
          <a:p>
            <a:pPr algn="ctr"/>
            <a:r>
              <a:rPr lang="en-US" sz="3600" b="1" dirty="0">
                <a:latin typeface="Garamond" panose="02020404030301010803" pitchFamily="18" charset="0"/>
              </a:rPr>
              <a:t>Boards of Nursing vs. Professional Nurse Associations</a:t>
            </a:r>
          </a:p>
        </p:txBody>
      </p:sp>
      <p:sp>
        <p:nvSpPr>
          <p:cNvPr id="3" name="Content Placeholder 2"/>
          <p:cNvSpPr>
            <a:spLocks noGrp="1"/>
          </p:cNvSpPr>
          <p:nvPr>
            <p:ph sz="half" idx="1"/>
          </p:nvPr>
        </p:nvSpPr>
        <p:spPr>
          <a:xfrm>
            <a:off x="1004341" y="1499016"/>
            <a:ext cx="10671843" cy="2293495"/>
          </a:xfrm>
        </p:spPr>
        <p:txBody>
          <a:bodyPr>
            <a:normAutofit/>
          </a:bodyPr>
          <a:lstStyle/>
          <a:p>
            <a:pPr>
              <a:buFont typeface="Courier New" panose="02070309020205020404" pitchFamily="49" charset="0"/>
              <a:buChar char="o"/>
            </a:pPr>
            <a:r>
              <a:rPr lang="en-US" sz="2400" b="1" dirty="0">
                <a:latin typeface="Garamond" panose="02020404030301010803" pitchFamily="18" charset="0"/>
              </a:rPr>
              <a:t>Boards of Nursing</a:t>
            </a:r>
          </a:p>
          <a:p>
            <a:pPr lvl="1">
              <a:buFont typeface="Courier New" panose="02070309020205020404" pitchFamily="49" charset="0"/>
              <a:buChar char="o"/>
            </a:pPr>
            <a:r>
              <a:rPr lang="en-US" sz="2100" dirty="0">
                <a:latin typeface="Garamond" panose="02020404030301010803" pitchFamily="18" charset="0"/>
              </a:rPr>
              <a:t>NCSBN’s membership is open to global Nursing Regulatory Bodies (NRBs)</a:t>
            </a:r>
          </a:p>
          <a:p>
            <a:pPr lvl="1">
              <a:buFont typeface="Courier New" panose="02070309020205020404" pitchFamily="49" charset="0"/>
              <a:buChar char="o"/>
            </a:pPr>
            <a:r>
              <a:rPr lang="en-US" sz="2100" dirty="0">
                <a:latin typeface="Garamond" panose="02020404030301010803" pitchFamily="18" charset="0"/>
              </a:rPr>
              <a:t>Practicing nurses are the only eligible members of BONs</a:t>
            </a:r>
          </a:p>
          <a:p>
            <a:pPr lvl="1">
              <a:buFont typeface="Courier New" panose="02070309020205020404" pitchFamily="49" charset="0"/>
              <a:buChar char="o"/>
            </a:pPr>
            <a:r>
              <a:rPr lang="en-US" sz="2100" dirty="0">
                <a:latin typeface="Garamond" panose="02020404030301010803" pitchFamily="18" charset="0"/>
              </a:rPr>
              <a:t>Based on the state’s Nurse practice Act, BONs oversee the applications, approvals, renewals, and withdrawals of nursing licensure</a:t>
            </a:r>
          </a:p>
        </p:txBody>
      </p:sp>
      <p:sp>
        <p:nvSpPr>
          <p:cNvPr id="4" name="Content Placeholder 3"/>
          <p:cNvSpPr>
            <a:spLocks noGrp="1"/>
          </p:cNvSpPr>
          <p:nvPr>
            <p:ph sz="half" idx="2"/>
          </p:nvPr>
        </p:nvSpPr>
        <p:spPr>
          <a:xfrm>
            <a:off x="838200" y="3792511"/>
            <a:ext cx="10837984" cy="2038201"/>
          </a:xfrm>
        </p:spPr>
        <p:txBody>
          <a:bodyPr>
            <a:noAutofit/>
          </a:bodyPr>
          <a:lstStyle/>
          <a:p>
            <a:pPr>
              <a:buFont typeface="Courier New" panose="02070309020205020404" pitchFamily="49" charset="0"/>
              <a:buChar char="o"/>
            </a:pPr>
            <a:r>
              <a:rPr lang="en-US" sz="2400" b="1" dirty="0">
                <a:latin typeface="Garamond" panose="02020404030301010803" pitchFamily="18" charset="0"/>
              </a:rPr>
              <a:t>Professional Nursing Associations</a:t>
            </a:r>
          </a:p>
          <a:p>
            <a:pPr lvl="1">
              <a:buFont typeface="Courier New" panose="02070309020205020404" pitchFamily="49" charset="0"/>
              <a:buChar char="o"/>
            </a:pPr>
            <a:r>
              <a:rPr lang="en-US" sz="2100" dirty="0">
                <a:latin typeface="Garamond" panose="02020404030301010803" pitchFamily="18" charset="0"/>
              </a:rPr>
              <a:t>Offer certification and professional development programs</a:t>
            </a:r>
          </a:p>
          <a:p>
            <a:pPr lvl="1">
              <a:buFont typeface="Courier New" panose="02070309020205020404" pitchFamily="49" charset="0"/>
              <a:buChar char="o"/>
            </a:pPr>
            <a:r>
              <a:rPr lang="en-US" sz="2100" dirty="0">
                <a:latin typeface="Garamond" panose="02020404030301010803" pitchFamily="18" charset="0"/>
              </a:rPr>
              <a:t>Membership represents a way of advancing nurses’ careers </a:t>
            </a:r>
          </a:p>
          <a:p>
            <a:pPr lvl="1">
              <a:buFont typeface="Courier New" panose="02070309020205020404" pitchFamily="49" charset="0"/>
              <a:buChar char="o"/>
            </a:pPr>
            <a:r>
              <a:rPr lang="en-US" sz="2100" dirty="0">
                <a:latin typeface="Garamond" panose="02020404030301010803" pitchFamily="18" charset="0"/>
              </a:rPr>
              <a:t>Members have to pay fees to join</a:t>
            </a:r>
          </a:p>
        </p:txBody>
      </p:sp>
    </p:spTree>
    <p:extLst>
      <p:ext uri="{BB962C8B-B14F-4D97-AF65-F5344CB8AC3E}">
        <p14:creationId xmlns:p14="http://schemas.microsoft.com/office/powerpoint/2010/main" val="4202806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Garamond" panose="02020404030301010803" pitchFamily="18" charset="0"/>
              </a:rPr>
              <a:t>Why Seek Nomination to State BONs? </a:t>
            </a:r>
          </a:p>
        </p:txBody>
      </p:sp>
      <p:sp>
        <p:nvSpPr>
          <p:cNvPr id="3" name="Content Placeholder 2"/>
          <p:cNvSpPr>
            <a:spLocks noGrp="1"/>
          </p:cNvSpPr>
          <p:nvPr>
            <p:ph idx="1"/>
          </p:nvPr>
        </p:nvSpPr>
        <p:spPr>
          <a:xfrm>
            <a:off x="5396459" y="1930555"/>
            <a:ext cx="6086007" cy="4035530"/>
          </a:xfrm>
          <a:gradFill>
            <a:gsLst>
              <a:gs pos="66000">
                <a:srgbClr val="FF6600">
                  <a:alpha val="56000"/>
                </a:srgbClr>
              </a:gs>
              <a:gs pos="37000">
                <a:srgbClr val="660066">
                  <a:alpha val="17000"/>
                </a:srgbClr>
              </a:gs>
            </a:gsLst>
            <a:lin ang="5400000" scaled="1"/>
          </a:gradFill>
        </p:spPr>
        <p:txBody>
          <a:bodyPr/>
          <a:lstStyle/>
          <a:p>
            <a:pPr>
              <a:buFont typeface="Courier New" panose="02070309020205020404" pitchFamily="49" charset="0"/>
              <a:buChar char="o"/>
            </a:pPr>
            <a:r>
              <a:rPr lang="en-US" sz="2400" dirty="0">
                <a:latin typeface="Garamond" panose="02020404030301010803" pitchFamily="18" charset="0"/>
              </a:rPr>
              <a:t>The nursing profession serves important public interests</a:t>
            </a:r>
          </a:p>
          <a:p>
            <a:pPr>
              <a:buFont typeface="Courier New" panose="02070309020205020404" pitchFamily="49" charset="0"/>
              <a:buChar char="o"/>
            </a:pPr>
            <a:r>
              <a:rPr lang="en-US" sz="2400" dirty="0">
                <a:latin typeface="Garamond" panose="02020404030301010803" pitchFamily="18" charset="0"/>
              </a:rPr>
              <a:t>BONs offer nurses seeking appointments a chance to uphold the indebtedness of public service and influence healthcare policy.</a:t>
            </a:r>
          </a:p>
          <a:p>
            <a:pPr>
              <a:buFont typeface="Courier New" panose="02070309020205020404" pitchFamily="49" charset="0"/>
              <a:buChar char="o"/>
            </a:pPr>
            <a:r>
              <a:rPr lang="en-US" sz="2400" dirty="0">
                <a:latin typeface="Garamond" panose="02020404030301010803" pitchFamily="18" charset="0"/>
              </a:rPr>
              <a:t>Appointment to BON fosters a sense of prestige, recognition, and accomplishment</a:t>
            </a:r>
          </a:p>
          <a:p>
            <a:endParaRPr lang="en-US" dirty="0">
              <a:latin typeface="Garamond" panose="02020404030301010803" pitchFamily="18" charset="0"/>
            </a:endParaRPr>
          </a:p>
        </p:txBody>
      </p:sp>
      <p:pic>
        <p:nvPicPr>
          <p:cNvPr id="4" name="Picture 3"/>
          <p:cNvPicPr>
            <a:picLocks noChangeAspect="1"/>
          </p:cNvPicPr>
          <p:nvPr/>
        </p:nvPicPr>
        <p:blipFill>
          <a:blip r:embed="rId3"/>
          <a:stretch>
            <a:fillRect/>
          </a:stretch>
        </p:blipFill>
        <p:spPr>
          <a:xfrm>
            <a:off x="405359" y="2802080"/>
            <a:ext cx="4991100" cy="2068643"/>
          </a:xfrm>
          <a:prstGeom prst="rect">
            <a:avLst/>
          </a:prstGeom>
          <a:gradFill>
            <a:gsLst>
              <a:gs pos="66000">
                <a:srgbClr val="FF6600">
                  <a:alpha val="56000"/>
                </a:srgbClr>
              </a:gs>
              <a:gs pos="37000">
                <a:srgbClr val="660066">
                  <a:alpha val="17000"/>
                </a:srgbClr>
              </a:gs>
            </a:gsLst>
            <a:lin ang="5400000" scaled="1"/>
          </a:gradFill>
        </p:spPr>
      </p:pic>
    </p:spTree>
    <p:extLst>
      <p:ext uri="{BB962C8B-B14F-4D97-AF65-F5344CB8AC3E}">
        <p14:creationId xmlns:p14="http://schemas.microsoft.com/office/powerpoint/2010/main" val="622989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66000">
              <a:srgbClr val="FF6600">
                <a:alpha val="56000"/>
              </a:srgbClr>
            </a:gs>
            <a:gs pos="37000">
              <a:srgbClr val="660066">
                <a:alpha val="17000"/>
              </a:srgb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Garamond" panose="02020404030301010803" pitchFamily="18" charset="0"/>
              </a:rPr>
              <a:t>Georgia Board of Nursing</a:t>
            </a:r>
          </a:p>
        </p:txBody>
      </p:sp>
      <p:pic>
        <p:nvPicPr>
          <p:cNvPr id="5" name="Content Placeholder 4"/>
          <p:cNvPicPr>
            <a:picLocks noGrp="1" noChangeAspect="1"/>
          </p:cNvPicPr>
          <p:nvPr>
            <p:ph sz="half" idx="1"/>
          </p:nvPr>
        </p:nvPicPr>
        <p:blipFill>
          <a:blip r:embed="rId3"/>
          <a:stretch>
            <a:fillRect/>
          </a:stretch>
        </p:blipFill>
        <p:spPr>
          <a:xfrm>
            <a:off x="838200" y="2278505"/>
            <a:ext cx="4953000" cy="2656239"/>
          </a:xfrm>
          <a:prstGeom prst="rect">
            <a:avLst/>
          </a:prstGeom>
        </p:spPr>
      </p:pic>
      <p:sp>
        <p:nvSpPr>
          <p:cNvPr id="4" name="Content Placeholder 3"/>
          <p:cNvSpPr>
            <a:spLocks noGrp="1"/>
          </p:cNvSpPr>
          <p:nvPr>
            <p:ph sz="half" idx="2"/>
          </p:nvPr>
        </p:nvSpPr>
        <p:spPr>
          <a:xfrm>
            <a:off x="6172199" y="1825625"/>
            <a:ext cx="5804941" cy="3555844"/>
          </a:xfrm>
        </p:spPr>
        <p:txBody>
          <a:bodyPr>
            <a:normAutofit/>
          </a:bodyPr>
          <a:lstStyle/>
          <a:p>
            <a:pPr>
              <a:buFont typeface="Courier New" panose="02070309020205020404" pitchFamily="49" charset="0"/>
              <a:buChar char="o"/>
            </a:pPr>
            <a:r>
              <a:rPr lang="en-US" sz="2400" b="1" dirty="0">
                <a:latin typeface="Garamond" panose="02020404030301010803" pitchFamily="18" charset="0"/>
              </a:rPr>
              <a:t>Georgia BON</a:t>
            </a:r>
          </a:p>
          <a:p>
            <a:pPr lvl="1">
              <a:buFont typeface="Courier New" panose="02070309020205020404" pitchFamily="49" charset="0"/>
              <a:buChar char="o"/>
            </a:pPr>
            <a:r>
              <a:rPr lang="en-US" dirty="0">
                <a:latin typeface="Garamond" panose="02020404030301010803" pitchFamily="18" charset="0"/>
              </a:rPr>
              <a:t>Mandates individual nurses and hospitals to act in line with the standards of practice for registered nurses</a:t>
            </a:r>
          </a:p>
          <a:p>
            <a:pPr marL="457200" lvl="1" indent="0">
              <a:buNone/>
            </a:pPr>
            <a:endParaRPr lang="en-US" dirty="0">
              <a:latin typeface="Garamond" panose="02020404030301010803" pitchFamily="18" charset="0"/>
            </a:endParaRPr>
          </a:p>
          <a:p>
            <a:pPr lvl="1">
              <a:buFont typeface="Courier New" panose="02070309020205020404" pitchFamily="49" charset="0"/>
              <a:buChar char="o"/>
            </a:pPr>
            <a:r>
              <a:rPr lang="en-US" dirty="0">
                <a:latin typeface="Garamond" panose="02020404030301010803" pitchFamily="18" charset="0"/>
              </a:rPr>
              <a:t>It has fully approved the provision of practical nursing programs in 22 institutions and one conditionally approved </a:t>
            </a:r>
          </a:p>
          <a:p>
            <a:pPr lvl="1">
              <a:buFont typeface="Courier New" panose="02070309020205020404" pitchFamily="49" charset="0"/>
              <a:buChar char="o"/>
            </a:pPr>
            <a:endParaRPr lang="en-US" sz="2000" dirty="0">
              <a:latin typeface="Garamond" panose="02020404030301010803" pitchFamily="18" charset="0"/>
            </a:endParaRPr>
          </a:p>
        </p:txBody>
      </p:sp>
    </p:spTree>
    <p:extLst>
      <p:ext uri="{BB962C8B-B14F-4D97-AF65-F5344CB8AC3E}">
        <p14:creationId xmlns:p14="http://schemas.microsoft.com/office/powerpoint/2010/main" val="1688856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66000">
              <a:srgbClr val="FF6600">
                <a:alpha val="56000"/>
              </a:srgbClr>
            </a:gs>
            <a:gs pos="37000">
              <a:srgbClr val="660066">
                <a:alpha val="17000"/>
              </a:srgb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Garamond" panose="02020404030301010803" pitchFamily="18" charset="0"/>
              </a:rPr>
              <a:t>Georgia Board of Nursing</a:t>
            </a:r>
            <a:endParaRPr lang="en-US" sz="3600" dirty="0"/>
          </a:p>
        </p:txBody>
      </p:sp>
      <p:sp>
        <p:nvSpPr>
          <p:cNvPr id="3" name="Content Placeholder 2"/>
          <p:cNvSpPr>
            <a:spLocks noGrp="1"/>
          </p:cNvSpPr>
          <p:nvPr>
            <p:ph sz="half" idx="1"/>
          </p:nvPr>
        </p:nvSpPr>
        <p:spPr>
          <a:xfrm>
            <a:off x="838199" y="1825624"/>
            <a:ext cx="10629275" cy="4050520"/>
          </a:xfrm>
        </p:spPr>
        <p:txBody>
          <a:bodyPr>
            <a:normAutofit/>
          </a:bodyPr>
          <a:lstStyle/>
          <a:p>
            <a:pPr>
              <a:buFont typeface="Courier New" panose="02070309020205020404" pitchFamily="49" charset="0"/>
              <a:buChar char="o"/>
            </a:pPr>
            <a:r>
              <a:rPr lang="en-US" sz="2600" dirty="0">
                <a:latin typeface="Garamond" panose="02020404030301010803" pitchFamily="18" charset="0"/>
              </a:rPr>
              <a:t>Board Members</a:t>
            </a:r>
          </a:p>
          <a:p>
            <a:pPr lvl="1">
              <a:buFont typeface="Courier New" panose="02070309020205020404" pitchFamily="49" charset="0"/>
              <a:buChar char="o"/>
            </a:pPr>
            <a:r>
              <a:rPr lang="en-US" dirty="0">
                <a:latin typeface="Garamond" panose="02020404030301010803" pitchFamily="18" charset="0"/>
              </a:rPr>
              <a:t>13 Members</a:t>
            </a:r>
          </a:p>
          <a:p>
            <a:pPr lvl="2">
              <a:buFont typeface="Courier New" panose="02070309020205020404" pitchFamily="49" charset="0"/>
              <a:buChar char="o"/>
            </a:pPr>
            <a:r>
              <a:rPr lang="en-US" sz="2100" dirty="0">
                <a:effectLst/>
                <a:latin typeface="Garamond" panose="02020404030301010803" pitchFamily="18" charset="0"/>
              </a:rPr>
              <a:t>Tammy Bryant, RN, MSN - President, Practical Nursing Education Member</a:t>
            </a:r>
          </a:p>
          <a:p>
            <a:pPr lvl="2">
              <a:buFont typeface="Courier New" panose="02070309020205020404" pitchFamily="49" charset="0"/>
              <a:buChar char="o"/>
            </a:pPr>
            <a:r>
              <a:rPr lang="en-US" sz="2100" dirty="0">
                <a:latin typeface="Garamond" panose="02020404030301010803" pitchFamily="18" charset="0"/>
              </a:rPr>
              <a:t>Merry Fort, RN, BS - Vice-President, Nursing Service Administration Member</a:t>
            </a:r>
          </a:p>
          <a:p>
            <a:pPr lvl="2">
              <a:buFont typeface="Courier New" panose="02070309020205020404" pitchFamily="49" charset="0"/>
              <a:buChar char="o"/>
            </a:pPr>
            <a:r>
              <a:rPr lang="en-US" sz="2100" dirty="0">
                <a:latin typeface="Garamond" panose="02020404030301010803" pitchFamily="18" charset="0"/>
              </a:rPr>
              <a:t>Two registered nurse educators, two advanced practice RNs, a certified RN anesthetist, consumer member, and three licensed practical nurses, one additional RN, and one nurse practitioner  </a:t>
            </a:r>
          </a:p>
          <a:p>
            <a:pPr lvl="1">
              <a:buFont typeface="Courier New" panose="02070309020205020404" pitchFamily="49" charset="0"/>
              <a:buChar char="o"/>
            </a:pPr>
            <a:r>
              <a:rPr lang="en-US" dirty="0">
                <a:latin typeface="Garamond" panose="02020404030301010803" pitchFamily="18" charset="0"/>
              </a:rPr>
              <a:t>Qualified RNs can apply for appointment to the BON</a:t>
            </a:r>
          </a:p>
          <a:p>
            <a:pPr lvl="1">
              <a:buFont typeface="Courier New" panose="02070309020205020404" pitchFamily="49" charset="0"/>
              <a:buChar char="o"/>
            </a:pPr>
            <a:r>
              <a:rPr lang="en-US" dirty="0">
                <a:latin typeface="Garamond" panose="02020404030301010803" pitchFamily="18" charset="0"/>
              </a:rPr>
              <a:t>The appointment is done by the Governor</a:t>
            </a:r>
          </a:p>
          <a:p>
            <a:pPr marL="0" indent="0">
              <a:buNone/>
            </a:pPr>
            <a:endParaRPr lang="en-US" dirty="0"/>
          </a:p>
        </p:txBody>
      </p:sp>
    </p:spTree>
    <p:extLst>
      <p:ext uri="{BB962C8B-B14F-4D97-AF65-F5344CB8AC3E}">
        <p14:creationId xmlns:p14="http://schemas.microsoft.com/office/powerpoint/2010/main" val="1422605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81000">
              <a:srgbClr val="FF6600">
                <a:alpha val="10000"/>
              </a:srgbClr>
            </a:gs>
            <a:gs pos="69000">
              <a:srgbClr val="660066">
                <a:alpha val="0"/>
              </a:srgb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Garamond" panose="02020404030301010803" pitchFamily="18" charset="0"/>
              </a:rPr>
              <a:t>Nurse Licensure Compact Law</a:t>
            </a:r>
          </a:p>
        </p:txBody>
      </p:sp>
      <p:sp>
        <p:nvSpPr>
          <p:cNvPr id="3" name="Content Placeholder 2"/>
          <p:cNvSpPr>
            <a:spLocks noGrp="1"/>
          </p:cNvSpPr>
          <p:nvPr>
            <p:ph sz="half" idx="1"/>
          </p:nvPr>
        </p:nvSpPr>
        <p:spPr>
          <a:xfrm>
            <a:off x="838200" y="1825625"/>
            <a:ext cx="9954718" cy="4351338"/>
          </a:xfrm>
          <a:gradFill>
            <a:gsLst>
              <a:gs pos="66000">
                <a:srgbClr val="FF6600">
                  <a:alpha val="56000"/>
                </a:srgbClr>
              </a:gs>
              <a:gs pos="37000">
                <a:srgbClr val="660066">
                  <a:alpha val="17000"/>
                </a:srgbClr>
              </a:gs>
            </a:gsLst>
            <a:lin ang="5400000" scaled="1"/>
          </a:gradFill>
        </p:spPr>
        <p:txBody>
          <a:bodyPr>
            <a:normAutofit/>
          </a:bodyPr>
          <a:lstStyle/>
          <a:p>
            <a:pPr>
              <a:buFont typeface="Courier New" panose="02070309020205020404" pitchFamily="49" charset="0"/>
              <a:buChar char="o"/>
            </a:pPr>
            <a:r>
              <a:rPr lang="en-US" sz="2400" dirty="0">
                <a:latin typeface="Garamond" panose="02020404030301010803" pitchFamily="18" charset="0"/>
              </a:rPr>
              <a:t>The Nurse Licensure Compact (NLC) is defined by the NPA</a:t>
            </a:r>
          </a:p>
          <a:p>
            <a:pPr marL="0" indent="0">
              <a:buNone/>
            </a:pPr>
            <a:endParaRPr lang="en-US" sz="2400" dirty="0">
              <a:latin typeface="Garamond" panose="02020404030301010803" pitchFamily="18" charset="0"/>
            </a:endParaRPr>
          </a:p>
          <a:p>
            <a:pPr>
              <a:buFont typeface="Courier New" panose="02070309020205020404" pitchFamily="49" charset="0"/>
              <a:buChar char="o"/>
            </a:pPr>
            <a:r>
              <a:rPr lang="en-US" sz="2400" dirty="0">
                <a:latin typeface="Garamond" panose="02020404030301010803" pitchFamily="18" charset="0"/>
              </a:rPr>
              <a:t>NLC outlines the framework for RNs to practice across state lines over telephone connections or digitally</a:t>
            </a:r>
          </a:p>
          <a:p>
            <a:pPr marL="0" indent="0">
              <a:buNone/>
            </a:pPr>
            <a:endParaRPr lang="en-US" sz="2400" dirty="0">
              <a:latin typeface="Garamond" panose="02020404030301010803" pitchFamily="18" charset="0"/>
            </a:endParaRPr>
          </a:p>
          <a:p>
            <a:pPr>
              <a:buFont typeface="Courier New" panose="02070309020205020404" pitchFamily="49" charset="0"/>
              <a:buChar char="o"/>
            </a:pPr>
            <a:r>
              <a:rPr lang="en-US" sz="2400" dirty="0">
                <a:latin typeface="Garamond" panose="02020404030301010803" pitchFamily="18" charset="0"/>
              </a:rPr>
              <a:t>The NLC was authorized into law in Georgia on 8</a:t>
            </a:r>
            <a:r>
              <a:rPr lang="en-US" sz="2400" baseline="30000" dirty="0">
                <a:latin typeface="Garamond" panose="02020404030301010803" pitchFamily="18" charset="0"/>
              </a:rPr>
              <a:t>th</a:t>
            </a:r>
            <a:r>
              <a:rPr lang="en-US" sz="2400" dirty="0">
                <a:latin typeface="Garamond" panose="02020404030301010803" pitchFamily="18" charset="0"/>
              </a:rPr>
              <a:t> May, 2017.</a:t>
            </a:r>
          </a:p>
          <a:p>
            <a:pPr marL="0" indent="0">
              <a:buNone/>
            </a:pPr>
            <a:endParaRPr lang="en-US" sz="2400" dirty="0">
              <a:latin typeface="Garamond" panose="02020404030301010803" pitchFamily="18" charset="0"/>
            </a:endParaRPr>
          </a:p>
          <a:p>
            <a:pPr>
              <a:buFont typeface="Courier New" panose="02070309020205020404" pitchFamily="49" charset="0"/>
              <a:buChar char="o"/>
            </a:pPr>
            <a:r>
              <a:rPr lang="en-US" sz="2400" dirty="0">
                <a:latin typeface="Garamond" panose="02020404030301010803" pitchFamily="18" charset="0"/>
              </a:rPr>
              <a:t>The passage of the regulation will enhance access to care by enabling nurse mobility and reduce cost of nursing care through telehealth</a:t>
            </a:r>
          </a:p>
          <a:p>
            <a:pPr marL="0" indent="0">
              <a:buNone/>
            </a:pPr>
            <a:endParaRPr lang="en-US" dirty="0"/>
          </a:p>
        </p:txBody>
      </p:sp>
    </p:spTree>
    <p:extLst>
      <p:ext uri="{BB962C8B-B14F-4D97-AF65-F5344CB8AC3E}">
        <p14:creationId xmlns:p14="http://schemas.microsoft.com/office/powerpoint/2010/main" val="1209016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Garamond" panose="02020404030301010803" pitchFamily="18" charset="0"/>
              </a:rPr>
              <a:t>SB 321</a:t>
            </a:r>
          </a:p>
        </p:txBody>
      </p:sp>
      <p:sp>
        <p:nvSpPr>
          <p:cNvPr id="5" name="Content Placeholder 4"/>
          <p:cNvSpPr>
            <a:spLocks noGrp="1"/>
          </p:cNvSpPr>
          <p:nvPr>
            <p:ph idx="1"/>
          </p:nvPr>
        </p:nvSpPr>
        <p:spPr>
          <a:xfrm>
            <a:off x="1126136" y="1930543"/>
            <a:ext cx="9939728" cy="3196094"/>
          </a:xfrm>
          <a:gradFill>
            <a:gsLst>
              <a:gs pos="86000">
                <a:srgbClr val="FF6600">
                  <a:alpha val="56000"/>
                </a:srgbClr>
              </a:gs>
              <a:gs pos="37000">
                <a:srgbClr val="660066">
                  <a:alpha val="17000"/>
                </a:srgbClr>
              </a:gs>
            </a:gsLst>
            <a:lin ang="5400000" scaled="1"/>
          </a:gradFill>
        </p:spPr>
        <p:txBody>
          <a:bodyPr>
            <a:normAutofit/>
          </a:bodyPr>
          <a:lstStyle/>
          <a:p>
            <a:pPr>
              <a:buFont typeface="Courier New" panose="02070309020205020404" pitchFamily="49" charset="0"/>
              <a:buChar char="o"/>
            </a:pPr>
            <a:r>
              <a:rPr lang="en-US" sz="2400" b="1" dirty="0">
                <a:latin typeface="Garamond" panose="02020404030301010803" pitchFamily="18" charset="0"/>
              </a:rPr>
              <a:t>SB 321</a:t>
            </a:r>
          </a:p>
          <a:p>
            <a:pPr marL="0" indent="0">
              <a:buNone/>
            </a:pPr>
            <a:r>
              <a:rPr lang="en-US" dirty="0">
                <a:latin typeface="Garamond" panose="02020404030301010803" pitchFamily="18" charset="0"/>
              </a:rPr>
              <a:t>The Governor passed the SB 321 into law on 4</a:t>
            </a:r>
            <a:r>
              <a:rPr lang="en-US" baseline="30000" dirty="0">
                <a:latin typeface="Garamond" panose="02020404030301010803" pitchFamily="18" charset="0"/>
              </a:rPr>
              <a:t>th</a:t>
            </a:r>
            <a:r>
              <a:rPr lang="en-US" dirty="0">
                <a:latin typeface="Garamond" panose="02020404030301010803" pitchFamily="18" charset="0"/>
              </a:rPr>
              <a:t> August, 2020. The regulation expands the APRNs scope of practice. By allowing APRNs to request radiographic imaging exams in non-fatal cases as deputized by a physician, the SB 321 law increases patient’s access to care and decreases the cost of care by addressing the wait times concerns.</a:t>
            </a:r>
          </a:p>
          <a:p>
            <a:pPr marL="0" indent="0">
              <a:buNone/>
            </a:pPr>
            <a:endParaRPr lang="en-US" dirty="0"/>
          </a:p>
        </p:txBody>
      </p:sp>
    </p:spTree>
    <p:extLst>
      <p:ext uri="{BB962C8B-B14F-4D97-AF65-F5344CB8AC3E}">
        <p14:creationId xmlns:p14="http://schemas.microsoft.com/office/powerpoint/2010/main" val="29962780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1896</TotalTime>
  <Words>2059</Words>
  <Application>Microsoft Office PowerPoint</Application>
  <PresentationFormat>Widescreen</PresentationFormat>
  <Paragraphs>101</Paragraphs>
  <Slides>11</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Courier New</vt:lpstr>
      <vt:lpstr>Garamond</vt:lpstr>
      <vt:lpstr>Wingdings</vt:lpstr>
      <vt:lpstr>Office Theme</vt:lpstr>
      <vt:lpstr>Regulation for Nursing Practice Staff Development Meeting</vt:lpstr>
      <vt:lpstr>Introduction </vt:lpstr>
      <vt:lpstr>Boards of Nursing vs. Professional Nurse Associations</vt:lpstr>
      <vt:lpstr>Boards of Nursing vs. Professional Nurse Associations</vt:lpstr>
      <vt:lpstr>Why Seek Nomination to State BONs? </vt:lpstr>
      <vt:lpstr>Georgia Board of Nursing</vt:lpstr>
      <vt:lpstr>Georgia Board of Nursing</vt:lpstr>
      <vt:lpstr>Nurse Licensure Compact Law</vt:lpstr>
      <vt:lpstr>SB 321</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Regulation for Nursing Practice Staff Development Meeting</dc:title>
  <dc:creator>ADMIN</dc:creator>
  <cp:lastModifiedBy>HP</cp:lastModifiedBy>
  <cp:revision>34</cp:revision>
  <dcterms:created xsi:type="dcterms:W3CDTF">2022-01-07T10:10:30Z</dcterms:created>
  <dcterms:modified xsi:type="dcterms:W3CDTF">2022-11-25T14:00:51Z</dcterms:modified>
</cp:coreProperties>
</file>